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5213" cy="21388388"/>
  <p:notesSz cx="6858000" cy="9144000"/>
  <p:defaultTextStyle>
    <a:defPPr>
      <a:defRPr lang="en-US"/>
    </a:defPPr>
    <a:lvl1pPr marL="0" algn="l" defTabSz="2951975" rtl="0" eaLnBrk="1" latinLnBrk="0" hangingPunct="1">
      <a:defRPr sz="5800" kern="1200">
        <a:solidFill>
          <a:schemeClr val="tx1"/>
        </a:solidFill>
        <a:latin typeface="+mn-lt"/>
        <a:ea typeface="+mn-ea"/>
        <a:cs typeface="+mn-cs"/>
      </a:defRPr>
    </a:lvl1pPr>
    <a:lvl2pPr marL="1475987" algn="l" defTabSz="2951975" rtl="0" eaLnBrk="1" latinLnBrk="0" hangingPunct="1">
      <a:defRPr sz="5800" kern="1200">
        <a:solidFill>
          <a:schemeClr val="tx1"/>
        </a:solidFill>
        <a:latin typeface="+mn-lt"/>
        <a:ea typeface="+mn-ea"/>
        <a:cs typeface="+mn-cs"/>
      </a:defRPr>
    </a:lvl2pPr>
    <a:lvl3pPr marL="2951975" algn="l" defTabSz="2951975" rtl="0" eaLnBrk="1" latinLnBrk="0" hangingPunct="1">
      <a:defRPr sz="5800" kern="1200">
        <a:solidFill>
          <a:schemeClr val="tx1"/>
        </a:solidFill>
        <a:latin typeface="+mn-lt"/>
        <a:ea typeface="+mn-ea"/>
        <a:cs typeface="+mn-cs"/>
      </a:defRPr>
    </a:lvl3pPr>
    <a:lvl4pPr marL="4427962" algn="l" defTabSz="2951975" rtl="0" eaLnBrk="1" latinLnBrk="0" hangingPunct="1">
      <a:defRPr sz="5800" kern="1200">
        <a:solidFill>
          <a:schemeClr val="tx1"/>
        </a:solidFill>
        <a:latin typeface="+mn-lt"/>
        <a:ea typeface="+mn-ea"/>
        <a:cs typeface="+mn-cs"/>
      </a:defRPr>
    </a:lvl4pPr>
    <a:lvl5pPr marL="5903949" algn="l" defTabSz="2951975" rtl="0" eaLnBrk="1" latinLnBrk="0" hangingPunct="1">
      <a:defRPr sz="5800" kern="1200">
        <a:solidFill>
          <a:schemeClr val="tx1"/>
        </a:solidFill>
        <a:latin typeface="+mn-lt"/>
        <a:ea typeface="+mn-ea"/>
        <a:cs typeface="+mn-cs"/>
      </a:defRPr>
    </a:lvl5pPr>
    <a:lvl6pPr marL="7379936" algn="l" defTabSz="2951975" rtl="0" eaLnBrk="1" latinLnBrk="0" hangingPunct="1">
      <a:defRPr sz="5800" kern="1200">
        <a:solidFill>
          <a:schemeClr val="tx1"/>
        </a:solidFill>
        <a:latin typeface="+mn-lt"/>
        <a:ea typeface="+mn-ea"/>
        <a:cs typeface="+mn-cs"/>
      </a:defRPr>
    </a:lvl6pPr>
    <a:lvl7pPr marL="8855923" algn="l" defTabSz="2951975" rtl="0" eaLnBrk="1" latinLnBrk="0" hangingPunct="1">
      <a:defRPr sz="5800" kern="1200">
        <a:solidFill>
          <a:schemeClr val="tx1"/>
        </a:solidFill>
        <a:latin typeface="+mn-lt"/>
        <a:ea typeface="+mn-ea"/>
        <a:cs typeface="+mn-cs"/>
      </a:defRPr>
    </a:lvl7pPr>
    <a:lvl8pPr marL="10331911" algn="l" defTabSz="2951975" rtl="0" eaLnBrk="1" latinLnBrk="0" hangingPunct="1">
      <a:defRPr sz="5800" kern="1200">
        <a:solidFill>
          <a:schemeClr val="tx1"/>
        </a:solidFill>
        <a:latin typeface="+mn-lt"/>
        <a:ea typeface="+mn-ea"/>
        <a:cs typeface="+mn-cs"/>
      </a:defRPr>
    </a:lvl8pPr>
    <a:lvl9pPr marL="11807898" algn="l" defTabSz="2951975"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EA36"/>
    <a:srgbClr val="022803"/>
    <a:srgbClr val="064503"/>
    <a:srgbClr val="CDEC34"/>
    <a:srgbClr val="500C0C"/>
    <a:srgbClr val="7CBC14"/>
    <a:srgbClr val="035CBD"/>
    <a:srgbClr val="111B75"/>
    <a:srgbClr val="230832"/>
    <a:srgbClr val="29980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801" autoAdjust="0"/>
    <p:restoredTop sz="99661" autoAdjust="0"/>
  </p:normalViewPr>
  <p:slideViewPr>
    <p:cSldViewPr>
      <p:cViewPr>
        <p:scale>
          <a:sx n="70" d="100"/>
          <a:sy n="70" d="100"/>
        </p:scale>
        <p:origin x="-282" y="2082"/>
      </p:cViewPr>
      <p:guideLst>
        <p:guide orient="horz" pos="6737"/>
        <p:guide pos="953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D6EDDE-1B2F-44AC-8A34-DD347B85DB39}" type="datetimeFigureOut">
              <a:rPr lang="en-US" smtClean="0"/>
              <a:pPr/>
              <a:t>6/24/2014</a:t>
            </a:fld>
            <a:endParaRPr lang="en-US"/>
          </a:p>
        </p:txBody>
      </p:sp>
      <p:sp>
        <p:nvSpPr>
          <p:cNvPr id="4" name="Slide Image Placeholder 3"/>
          <p:cNvSpPr>
            <a:spLocks noGrp="1" noRot="1" noChangeAspect="1"/>
          </p:cNvSpPr>
          <p:nvPr>
            <p:ph type="sldImg" idx="2"/>
          </p:nvPr>
        </p:nvSpPr>
        <p:spPr>
          <a:xfrm>
            <a:off x="1003300" y="685800"/>
            <a:ext cx="4851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B9A05D-480B-429D-A6FF-7D701262289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2951975" rtl="0" eaLnBrk="1" latinLnBrk="0" hangingPunct="1">
      <a:defRPr sz="3900" kern="1200">
        <a:solidFill>
          <a:schemeClr val="tx1"/>
        </a:solidFill>
        <a:latin typeface="+mn-lt"/>
        <a:ea typeface="+mn-ea"/>
        <a:cs typeface="+mn-cs"/>
      </a:defRPr>
    </a:lvl1pPr>
    <a:lvl2pPr marL="1475987" algn="l" defTabSz="2951975" rtl="0" eaLnBrk="1" latinLnBrk="0" hangingPunct="1">
      <a:defRPr sz="3900" kern="1200">
        <a:solidFill>
          <a:schemeClr val="tx1"/>
        </a:solidFill>
        <a:latin typeface="+mn-lt"/>
        <a:ea typeface="+mn-ea"/>
        <a:cs typeface="+mn-cs"/>
      </a:defRPr>
    </a:lvl2pPr>
    <a:lvl3pPr marL="2951975" algn="l" defTabSz="2951975" rtl="0" eaLnBrk="1" latinLnBrk="0" hangingPunct="1">
      <a:defRPr sz="3900" kern="1200">
        <a:solidFill>
          <a:schemeClr val="tx1"/>
        </a:solidFill>
        <a:latin typeface="+mn-lt"/>
        <a:ea typeface="+mn-ea"/>
        <a:cs typeface="+mn-cs"/>
      </a:defRPr>
    </a:lvl3pPr>
    <a:lvl4pPr marL="4427962" algn="l" defTabSz="2951975" rtl="0" eaLnBrk="1" latinLnBrk="0" hangingPunct="1">
      <a:defRPr sz="3900" kern="1200">
        <a:solidFill>
          <a:schemeClr val="tx1"/>
        </a:solidFill>
        <a:latin typeface="+mn-lt"/>
        <a:ea typeface="+mn-ea"/>
        <a:cs typeface="+mn-cs"/>
      </a:defRPr>
    </a:lvl4pPr>
    <a:lvl5pPr marL="5903949" algn="l" defTabSz="2951975" rtl="0" eaLnBrk="1" latinLnBrk="0" hangingPunct="1">
      <a:defRPr sz="3900" kern="1200">
        <a:solidFill>
          <a:schemeClr val="tx1"/>
        </a:solidFill>
        <a:latin typeface="+mn-lt"/>
        <a:ea typeface="+mn-ea"/>
        <a:cs typeface="+mn-cs"/>
      </a:defRPr>
    </a:lvl5pPr>
    <a:lvl6pPr marL="7379936" algn="l" defTabSz="2951975" rtl="0" eaLnBrk="1" latinLnBrk="0" hangingPunct="1">
      <a:defRPr sz="3900" kern="1200">
        <a:solidFill>
          <a:schemeClr val="tx1"/>
        </a:solidFill>
        <a:latin typeface="+mn-lt"/>
        <a:ea typeface="+mn-ea"/>
        <a:cs typeface="+mn-cs"/>
      </a:defRPr>
    </a:lvl6pPr>
    <a:lvl7pPr marL="8855923" algn="l" defTabSz="2951975" rtl="0" eaLnBrk="1" latinLnBrk="0" hangingPunct="1">
      <a:defRPr sz="3900" kern="1200">
        <a:solidFill>
          <a:schemeClr val="tx1"/>
        </a:solidFill>
        <a:latin typeface="+mn-lt"/>
        <a:ea typeface="+mn-ea"/>
        <a:cs typeface="+mn-cs"/>
      </a:defRPr>
    </a:lvl7pPr>
    <a:lvl8pPr marL="10331911" algn="l" defTabSz="2951975" rtl="0" eaLnBrk="1" latinLnBrk="0" hangingPunct="1">
      <a:defRPr sz="3900" kern="1200">
        <a:solidFill>
          <a:schemeClr val="tx1"/>
        </a:solidFill>
        <a:latin typeface="+mn-lt"/>
        <a:ea typeface="+mn-ea"/>
        <a:cs typeface="+mn-cs"/>
      </a:defRPr>
    </a:lvl8pPr>
    <a:lvl9pPr marL="11807898" algn="l" defTabSz="2951975"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3300" y="685800"/>
            <a:ext cx="48514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B9A05D-480B-429D-A6FF-7D701262289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6644264"/>
            <a:ext cx="25733931" cy="4584641"/>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1282" y="12120087"/>
            <a:ext cx="21192650" cy="5465921"/>
          </a:xfrm>
        </p:spPr>
        <p:txBody>
          <a:bodyPr/>
          <a:lstStyle>
            <a:lvl1pPr marL="0" indent="0" algn="ctr">
              <a:buNone/>
              <a:defRPr>
                <a:solidFill>
                  <a:schemeClr val="tx1">
                    <a:tint val="75000"/>
                  </a:schemeClr>
                </a:solidFill>
              </a:defRPr>
            </a:lvl1pPr>
            <a:lvl2pPr marL="1475987" indent="0" algn="ctr">
              <a:buNone/>
              <a:defRPr>
                <a:solidFill>
                  <a:schemeClr val="tx1">
                    <a:tint val="75000"/>
                  </a:schemeClr>
                </a:solidFill>
              </a:defRPr>
            </a:lvl2pPr>
            <a:lvl3pPr marL="2951975" indent="0" algn="ctr">
              <a:buNone/>
              <a:defRPr>
                <a:solidFill>
                  <a:schemeClr val="tx1">
                    <a:tint val="75000"/>
                  </a:schemeClr>
                </a:solidFill>
              </a:defRPr>
            </a:lvl3pPr>
            <a:lvl4pPr marL="4427962" indent="0" algn="ctr">
              <a:buNone/>
              <a:defRPr>
                <a:solidFill>
                  <a:schemeClr val="tx1">
                    <a:tint val="75000"/>
                  </a:schemeClr>
                </a:solidFill>
              </a:defRPr>
            </a:lvl4pPr>
            <a:lvl5pPr marL="5903949" indent="0" algn="ctr">
              <a:buNone/>
              <a:defRPr>
                <a:solidFill>
                  <a:schemeClr val="tx1">
                    <a:tint val="75000"/>
                  </a:schemeClr>
                </a:solidFill>
              </a:defRPr>
            </a:lvl5pPr>
            <a:lvl6pPr marL="7379936" indent="0" algn="ctr">
              <a:buNone/>
              <a:defRPr>
                <a:solidFill>
                  <a:schemeClr val="tx1">
                    <a:tint val="75000"/>
                  </a:schemeClr>
                </a:solidFill>
              </a:defRPr>
            </a:lvl6pPr>
            <a:lvl7pPr marL="8855923" indent="0" algn="ctr">
              <a:buNone/>
              <a:defRPr>
                <a:solidFill>
                  <a:schemeClr val="tx1">
                    <a:tint val="75000"/>
                  </a:schemeClr>
                </a:solidFill>
              </a:defRPr>
            </a:lvl7pPr>
            <a:lvl8pPr marL="10331911" indent="0" algn="ctr">
              <a:buNone/>
              <a:defRPr>
                <a:solidFill>
                  <a:schemeClr val="tx1">
                    <a:tint val="75000"/>
                  </a:schemeClr>
                </a:solidFill>
              </a:defRPr>
            </a:lvl8pPr>
            <a:lvl9pPr marL="118078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A3DDC6-78CD-4012-A2F8-1C1E2C2821CA}" type="datetimeFigureOut">
              <a:rPr lang="en-US" smtClean="0"/>
              <a:pPr/>
              <a:t>6/24/2014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A9E08-C0EA-42B8-A316-1A798B4CADA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A3DDC6-78CD-4012-A2F8-1C1E2C2821CA}" type="datetimeFigureOut">
              <a:rPr lang="en-US" smtClean="0"/>
              <a:pPr/>
              <a:t>6/24/2014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A9E08-C0EA-42B8-A316-1A798B4CADA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856529"/>
            <a:ext cx="6811923" cy="182494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13761" y="856529"/>
            <a:ext cx="19931182" cy="182494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A3DDC6-78CD-4012-A2F8-1C1E2C2821CA}" type="datetimeFigureOut">
              <a:rPr lang="en-US" smtClean="0"/>
              <a:pPr/>
              <a:t>6/24/2014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A9E08-C0EA-42B8-A316-1A798B4CADA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A3DDC6-78CD-4012-A2F8-1C1E2C2821CA}" type="datetimeFigureOut">
              <a:rPr lang="en-US" smtClean="0"/>
              <a:pPr/>
              <a:t>6/24/2014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A9E08-C0EA-42B8-A316-1A798B4CADA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13744021"/>
            <a:ext cx="25733931" cy="4247972"/>
          </a:xfrm>
        </p:spPr>
        <p:txBody>
          <a:bodyPr anchor="t"/>
          <a:lstStyle>
            <a:lvl1pPr algn="l">
              <a:defRPr sz="12900" b="1" cap="all"/>
            </a:lvl1pPr>
          </a:lstStyle>
          <a:p>
            <a:r>
              <a:rPr lang="en-US" smtClean="0"/>
              <a:t>Click to edit Master title style</a:t>
            </a:r>
            <a:endParaRPr lang="en-US"/>
          </a:p>
        </p:txBody>
      </p:sp>
      <p:sp>
        <p:nvSpPr>
          <p:cNvPr id="3" name="Text Placeholder 2"/>
          <p:cNvSpPr>
            <a:spLocks noGrp="1"/>
          </p:cNvSpPr>
          <p:nvPr>
            <p:ph type="body" idx="1"/>
          </p:nvPr>
        </p:nvSpPr>
        <p:spPr>
          <a:xfrm>
            <a:off x="2391533" y="9065314"/>
            <a:ext cx="25733931" cy="4678709"/>
          </a:xfrm>
        </p:spPr>
        <p:txBody>
          <a:bodyPr anchor="b"/>
          <a:lstStyle>
            <a:lvl1pPr marL="0" indent="0">
              <a:buNone/>
              <a:defRPr sz="6500">
                <a:solidFill>
                  <a:schemeClr val="tx1">
                    <a:tint val="75000"/>
                  </a:schemeClr>
                </a:solidFill>
              </a:defRPr>
            </a:lvl1pPr>
            <a:lvl2pPr marL="1475987" indent="0">
              <a:buNone/>
              <a:defRPr sz="5800">
                <a:solidFill>
                  <a:schemeClr val="tx1">
                    <a:tint val="75000"/>
                  </a:schemeClr>
                </a:solidFill>
              </a:defRPr>
            </a:lvl2pPr>
            <a:lvl3pPr marL="2951975" indent="0">
              <a:buNone/>
              <a:defRPr sz="5100">
                <a:solidFill>
                  <a:schemeClr val="tx1">
                    <a:tint val="75000"/>
                  </a:schemeClr>
                </a:solidFill>
              </a:defRPr>
            </a:lvl3pPr>
            <a:lvl4pPr marL="4427962" indent="0">
              <a:buNone/>
              <a:defRPr sz="4500">
                <a:solidFill>
                  <a:schemeClr val="tx1">
                    <a:tint val="75000"/>
                  </a:schemeClr>
                </a:solidFill>
              </a:defRPr>
            </a:lvl4pPr>
            <a:lvl5pPr marL="5903949" indent="0">
              <a:buNone/>
              <a:defRPr sz="4500">
                <a:solidFill>
                  <a:schemeClr val="tx1">
                    <a:tint val="75000"/>
                  </a:schemeClr>
                </a:solidFill>
              </a:defRPr>
            </a:lvl5pPr>
            <a:lvl6pPr marL="7379936" indent="0">
              <a:buNone/>
              <a:defRPr sz="4500">
                <a:solidFill>
                  <a:schemeClr val="tx1">
                    <a:tint val="75000"/>
                  </a:schemeClr>
                </a:solidFill>
              </a:defRPr>
            </a:lvl6pPr>
            <a:lvl7pPr marL="8855923" indent="0">
              <a:buNone/>
              <a:defRPr sz="4500">
                <a:solidFill>
                  <a:schemeClr val="tx1">
                    <a:tint val="75000"/>
                  </a:schemeClr>
                </a:solidFill>
              </a:defRPr>
            </a:lvl7pPr>
            <a:lvl8pPr marL="10331911" indent="0">
              <a:buNone/>
              <a:defRPr sz="4500">
                <a:solidFill>
                  <a:schemeClr val="tx1">
                    <a:tint val="75000"/>
                  </a:schemeClr>
                </a:solidFill>
              </a:defRPr>
            </a:lvl8pPr>
            <a:lvl9pPr marL="11807898"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A3DDC6-78CD-4012-A2F8-1C1E2C2821CA}" type="datetimeFigureOut">
              <a:rPr lang="en-US" smtClean="0"/>
              <a:pPr/>
              <a:t>6/24/2014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A9E08-C0EA-42B8-A316-1A798B4CADA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3760" y="4990627"/>
            <a:ext cx="13371552" cy="14115347"/>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389901" y="4990627"/>
            <a:ext cx="13371552" cy="14115347"/>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A3DDC6-78CD-4012-A2F8-1C1E2C2821CA}" type="datetimeFigureOut">
              <a:rPr lang="en-US" smtClean="0"/>
              <a:pPr/>
              <a:t>6/24/2014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0A9E08-C0EA-42B8-A316-1A798B4CADA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764" y="4787635"/>
            <a:ext cx="13376811" cy="1995258"/>
          </a:xfrm>
        </p:spPr>
        <p:txBody>
          <a:bodyPr anchor="b"/>
          <a:lstStyle>
            <a:lvl1pPr marL="0" indent="0">
              <a:buNone/>
              <a:defRPr sz="7800" b="1"/>
            </a:lvl1pPr>
            <a:lvl2pPr marL="1475987" indent="0">
              <a:buNone/>
              <a:defRPr sz="6500" b="1"/>
            </a:lvl2pPr>
            <a:lvl3pPr marL="2951975" indent="0">
              <a:buNone/>
              <a:defRPr sz="5800" b="1"/>
            </a:lvl3pPr>
            <a:lvl4pPr marL="4427962" indent="0">
              <a:buNone/>
              <a:defRPr sz="5100" b="1"/>
            </a:lvl4pPr>
            <a:lvl5pPr marL="5903949" indent="0">
              <a:buNone/>
              <a:defRPr sz="5100" b="1"/>
            </a:lvl5pPr>
            <a:lvl6pPr marL="7379936" indent="0">
              <a:buNone/>
              <a:defRPr sz="5100" b="1"/>
            </a:lvl6pPr>
            <a:lvl7pPr marL="8855923" indent="0">
              <a:buNone/>
              <a:defRPr sz="5100" b="1"/>
            </a:lvl7pPr>
            <a:lvl8pPr marL="10331911" indent="0">
              <a:buNone/>
              <a:defRPr sz="5100" b="1"/>
            </a:lvl8pPr>
            <a:lvl9pPr marL="11807898" indent="0">
              <a:buNone/>
              <a:defRPr sz="5100" b="1"/>
            </a:lvl9pPr>
          </a:lstStyle>
          <a:p>
            <a:pPr lvl="0"/>
            <a:r>
              <a:rPr lang="en-US" smtClean="0"/>
              <a:t>Click to edit Master text styles</a:t>
            </a:r>
          </a:p>
        </p:txBody>
      </p:sp>
      <p:sp>
        <p:nvSpPr>
          <p:cNvPr id="4" name="Content Placeholder 3"/>
          <p:cNvSpPr>
            <a:spLocks noGrp="1"/>
          </p:cNvSpPr>
          <p:nvPr>
            <p:ph sz="half" idx="2"/>
          </p:nvPr>
        </p:nvSpPr>
        <p:spPr>
          <a:xfrm>
            <a:off x="1513764" y="6782892"/>
            <a:ext cx="13376811" cy="12323079"/>
          </a:xfrm>
        </p:spPr>
        <p:txBody>
          <a:bodyPr/>
          <a:lstStyle>
            <a:lvl1pPr>
              <a:defRPr sz="7800"/>
            </a:lvl1pPr>
            <a:lvl2pPr>
              <a:defRPr sz="65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9393" y="4787635"/>
            <a:ext cx="13382065" cy="1995258"/>
          </a:xfrm>
        </p:spPr>
        <p:txBody>
          <a:bodyPr anchor="b"/>
          <a:lstStyle>
            <a:lvl1pPr marL="0" indent="0">
              <a:buNone/>
              <a:defRPr sz="7800" b="1"/>
            </a:lvl1pPr>
            <a:lvl2pPr marL="1475987" indent="0">
              <a:buNone/>
              <a:defRPr sz="6500" b="1"/>
            </a:lvl2pPr>
            <a:lvl3pPr marL="2951975" indent="0">
              <a:buNone/>
              <a:defRPr sz="5800" b="1"/>
            </a:lvl3pPr>
            <a:lvl4pPr marL="4427962" indent="0">
              <a:buNone/>
              <a:defRPr sz="5100" b="1"/>
            </a:lvl4pPr>
            <a:lvl5pPr marL="5903949" indent="0">
              <a:buNone/>
              <a:defRPr sz="5100" b="1"/>
            </a:lvl5pPr>
            <a:lvl6pPr marL="7379936" indent="0">
              <a:buNone/>
              <a:defRPr sz="5100" b="1"/>
            </a:lvl6pPr>
            <a:lvl7pPr marL="8855923" indent="0">
              <a:buNone/>
              <a:defRPr sz="5100" b="1"/>
            </a:lvl7pPr>
            <a:lvl8pPr marL="10331911" indent="0">
              <a:buNone/>
              <a:defRPr sz="5100" b="1"/>
            </a:lvl8pPr>
            <a:lvl9pPr marL="11807898" indent="0">
              <a:buNone/>
              <a:defRPr sz="5100" b="1"/>
            </a:lvl9pPr>
          </a:lstStyle>
          <a:p>
            <a:pPr lvl="0"/>
            <a:r>
              <a:rPr lang="en-US" smtClean="0"/>
              <a:t>Click to edit Master text styles</a:t>
            </a:r>
          </a:p>
        </p:txBody>
      </p:sp>
      <p:sp>
        <p:nvSpPr>
          <p:cNvPr id="6" name="Content Placeholder 5"/>
          <p:cNvSpPr>
            <a:spLocks noGrp="1"/>
          </p:cNvSpPr>
          <p:nvPr>
            <p:ph sz="quarter" idx="4"/>
          </p:nvPr>
        </p:nvSpPr>
        <p:spPr>
          <a:xfrm>
            <a:off x="15379393" y="6782892"/>
            <a:ext cx="13382065" cy="12323079"/>
          </a:xfrm>
        </p:spPr>
        <p:txBody>
          <a:bodyPr/>
          <a:lstStyle>
            <a:lvl1pPr>
              <a:defRPr sz="7800"/>
            </a:lvl1pPr>
            <a:lvl2pPr>
              <a:defRPr sz="65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A3DDC6-78CD-4012-A2F8-1C1E2C2821CA}" type="datetimeFigureOut">
              <a:rPr lang="en-US" smtClean="0"/>
              <a:pPr/>
              <a:t>6/24/2014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0A9E08-C0EA-42B8-A316-1A798B4CADA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A3DDC6-78CD-4012-A2F8-1C1E2C2821CA}" type="datetimeFigureOut">
              <a:rPr lang="en-US" smtClean="0"/>
              <a:pPr/>
              <a:t>6/24/2014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0A9E08-C0EA-42B8-A316-1A798B4CADA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3DDC6-78CD-4012-A2F8-1C1E2C2821CA}" type="datetimeFigureOut">
              <a:rPr lang="en-US" smtClean="0"/>
              <a:pPr/>
              <a:t>6/24/2014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0A9E08-C0EA-42B8-A316-1A798B4CADA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3" y="851575"/>
            <a:ext cx="9960336" cy="3624144"/>
          </a:xfrm>
        </p:spPr>
        <p:txBody>
          <a:bodyPr anchor="b"/>
          <a:lstStyle>
            <a:lvl1pPr algn="l">
              <a:defRPr sz="6500" b="1"/>
            </a:lvl1pPr>
          </a:lstStyle>
          <a:p>
            <a:r>
              <a:rPr lang="en-US" smtClean="0"/>
              <a:t>Click to edit Master title style</a:t>
            </a:r>
            <a:endParaRPr lang="en-US"/>
          </a:p>
        </p:txBody>
      </p:sp>
      <p:sp>
        <p:nvSpPr>
          <p:cNvPr id="3" name="Content Placeholder 2"/>
          <p:cNvSpPr>
            <a:spLocks noGrp="1"/>
          </p:cNvSpPr>
          <p:nvPr>
            <p:ph idx="1"/>
          </p:nvPr>
        </p:nvSpPr>
        <p:spPr>
          <a:xfrm>
            <a:off x="11836770" y="851578"/>
            <a:ext cx="16924685" cy="18254396"/>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763" y="4475720"/>
            <a:ext cx="9960336" cy="14630252"/>
          </a:xfrm>
        </p:spPr>
        <p:txBody>
          <a:bodyPr/>
          <a:lstStyle>
            <a:lvl1pPr marL="0" indent="0">
              <a:buNone/>
              <a:defRPr sz="4500"/>
            </a:lvl1pPr>
            <a:lvl2pPr marL="1475987" indent="0">
              <a:buNone/>
              <a:defRPr sz="3900"/>
            </a:lvl2pPr>
            <a:lvl3pPr marL="2951975" indent="0">
              <a:buNone/>
              <a:defRPr sz="3200"/>
            </a:lvl3pPr>
            <a:lvl4pPr marL="4427962" indent="0">
              <a:buNone/>
              <a:defRPr sz="2900"/>
            </a:lvl4pPr>
            <a:lvl5pPr marL="5903949" indent="0">
              <a:buNone/>
              <a:defRPr sz="2900"/>
            </a:lvl5pPr>
            <a:lvl6pPr marL="7379936" indent="0">
              <a:buNone/>
              <a:defRPr sz="2900"/>
            </a:lvl6pPr>
            <a:lvl7pPr marL="8855923" indent="0">
              <a:buNone/>
              <a:defRPr sz="2900"/>
            </a:lvl7pPr>
            <a:lvl8pPr marL="10331911" indent="0">
              <a:buNone/>
              <a:defRPr sz="2900"/>
            </a:lvl8pPr>
            <a:lvl9pPr marL="11807898"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3DDC6-78CD-4012-A2F8-1C1E2C2821CA}" type="datetimeFigureOut">
              <a:rPr lang="en-US" smtClean="0"/>
              <a:pPr/>
              <a:t>6/24/2014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0A9E08-C0EA-42B8-A316-1A798B4CADA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5" y="14971873"/>
            <a:ext cx="18165128" cy="1767513"/>
          </a:xfrm>
        </p:spPr>
        <p:txBody>
          <a:bodyPr anchor="b"/>
          <a:lstStyle>
            <a:lvl1pPr algn="l">
              <a:defRPr sz="6500" b="1"/>
            </a:lvl1pPr>
          </a:lstStyle>
          <a:p>
            <a:r>
              <a:rPr lang="en-US" smtClean="0"/>
              <a:t>Click to edit Master title style</a:t>
            </a:r>
            <a:endParaRPr lang="en-US"/>
          </a:p>
        </p:txBody>
      </p:sp>
      <p:sp>
        <p:nvSpPr>
          <p:cNvPr id="3" name="Picture Placeholder 2"/>
          <p:cNvSpPr>
            <a:spLocks noGrp="1"/>
          </p:cNvSpPr>
          <p:nvPr>
            <p:ph type="pic" idx="1"/>
          </p:nvPr>
        </p:nvSpPr>
        <p:spPr>
          <a:xfrm>
            <a:off x="5934155" y="1911092"/>
            <a:ext cx="18165128" cy="12833033"/>
          </a:xfrm>
        </p:spPr>
        <p:txBody>
          <a:bodyPr/>
          <a:lstStyle>
            <a:lvl1pPr marL="0" indent="0">
              <a:buNone/>
              <a:defRPr sz="10400"/>
            </a:lvl1pPr>
            <a:lvl2pPr marL="1475987" indent="0">
              <a:buNone/>
              <a:defRPr sz="9000"/>
            </a:lvl2pPr>
            <a:lvl3pPr marL="2951975" indent="0">
              <a:buNone/>
              <a:defRPr sz="7800"/>
            </a:lvl3pPr>
            <a:lvl4pPr marL="4427962" indent="0">
              <a:buNone/>
              <a:defRPr sz="6500"/>
            </a:lvl4pPr>
            <a:lvl5pPr marL="5903949" indent="0">
              <a:buNone/>
              <a:defRPr sz="6500"/>
            </a:lvl5pPr>
            <a:lvl6pPr marL="7379936" indent="0">
              <a:buNone/>
              <a:defRPr sz="6500"/>
            </a:lvl6pPr>
            <a:lvl7pPr marL="8855923" indent="0">
              <a:buNone/>
              <a:defRPr sz="6500"/>
            </a:lvl7pPr>
            <a:lvl8pPr marL="10331911" indent="0">
              <a:buNone/>
              <a:defRPr sz="6500"/>
            </a:lvl8pPr>
            <a:lvl9pPr marL="11807898" indent="0">
              <a:buNone/>
              <a:defRPr sz="6500"/>
            </a:lvl9pPr>
          </a:lstStyle>
          <a:p>
            <a:endParaRPr lang="en-US" dirty="0"/>
          </a:p>
        </p:txBody>
      </p:sp>
      <p:sp>
        <p:nvSpPr>
          <p:cNvPr id="4" name="Text Placeholder 3"/>
          <p:cNvSpPr>
            <a:spLocks noGrp="1"/>
          </p:cNvSpPr>
          <p:nvPr>
            <p:ph type="body" sz="half" idx="2"/>
          </p:nvPr>
        </p:nvSpPr>
        <p:spPr>
          <a:xfrm>
            <a:off x="5934155" y="16739385"/>
            <a:ext cx="18165128" cy="2510165"/>
          </a:xfrm>
        </p:spPr>
        <p:txBody>
          <a:bodyPr/>
          <a:lstStyle>
            <a:lvl1pPr marL="0" indent="0">
              <a:buNone/>
              <a:defRPr sz="4500"/>
            </a:lvl1pPr>
            <a:lvl2pPr marL="1475987" indent="0">
              <a:buNone/>
              <a:defRPr sz="3900"/>
            </a:lvl2pPr>
            <a:lvl3pPr marL="2951975" indent="0">
              <a:buNone/>
              <a:defRPr sz="3200"/>
            </a:lvl3pPr>
            <a:lvl4pPr marL="4427962" indent="0">
              <a:buNone/>
              <a:defRPr sz="2900"/>
            </a:lvl4pPr>
            <a:lvl5pPr marL="5903949" indent="0">
              <a:buNone/>
              <a:defRPr sz="2900"/>
            </a:lvl5pPr>
            <a:lvl6pPr marL="7379936" indent="0">
              <a:buNone/>
              <a:defRPr sz="2900"/>
            </a:lvl6pPr>
            <a:lvl7pPr marL="8855923" indent="0">
              <a:buNone/>
              <a:defRPr sz="2900"/>
            </a:lvl7pPr>
            <a:lvl8pPr marL="10331911" indent="0">
              <a:buNone/>
              <a:defRPr sz="2900"/>
            </a:lvl8pPr>
            <a:lvl9pPr marL="11807898"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A3DDC6-78CD-4012-A2F8-1C1E2C2821CA}" type="datetimeFigureOut">
              <a:rPr lang="en-US" smtClean="0"/>
              <a:pPr/>
              <a:t>6/24/2014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0A9E08-C0EA-42B8-A316-1A798B4CADA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2" y="856528"/>
            <a:ext cx="27247691" cy="3564731"/>
          </a:xfrm>
          <a:prstGeom prst="rect">
            <a:avLst/>
          </a:prstGeom>
        </p:spPr>
        <p:txBody>
          <a:bodyPr vert="horz" lIns="295197" tIns="147599" rIns="295197" bIns="14759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3762" y="4990627"/>
            <a:ext cx="27247691" cy="14115347"/>
          </a:xfrm>
          <a:prstGeom prst="rect">
            <a:avLst/>
          </a:prstGeom>
        </p:spPr>
        <p:txBody>
          <a:bodyPr vert="horz" lIns="295197" tIns="147599" rIns="295197" bIns="14759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3760" y="19823869"/>
            <a:ext cx="7064217" cy="1138734"/>
          </a:xfrm>
          <a:prstGeom prst="rect">
            <a:avLst/>
          </a:prstGeom>
        </p:spPr>
        <p:txBody>
          <a:bodyPr vert="horz" lIns="295197" tIns="147599" rIns="295197" bIns="147599" rtlCol="0" anchor="ctr"/>
          <a:lstStyle>
            <a:lvl1pPr algn="l">
              <a:defRPr sz="3900">
                <a:solidFill>
                  <a:schemeClr val="tx1">
                    <a:tint val="75000"/>
                  </a:schemeClr>
                </a:solidFill>
              </a:defRPr>
            </a:lvl1pPr>
          </a:lstStyle>
          <a:p>
            <a:fld id="{ACA3DDC6-78CD-4012-A2F8-1C1E2C2821CA}" type="datetimeFigureOut">
              <a:rPr lang="en-US" smtClean="0"/>
              <a:pPr/>
              <a:t>6/24/2014</a:t>
            </a:fld>
            <a:endParaRPr lang="en-US" dirty="0"/>
          </a:p>
        </p:txBody>
      </p:sp>
      <p:sp>
        <p:nvSpPr>
          <p:cNvPr id="5" name="Footer Placeholder 4"/>
          <p:cNvSpPr>
            <a:spLocks noGrp="1"/>
          </p:cNvSpPr>
          <p:nvPr>
            <p:ph type="ftr" sz="quarter" idx="3"/>
          </p:nvPr>
        </p:nvSpPr>
        <p:spPr>
          <a:xfrm>
            <a:off x="10344031" y="19823869"/>
            <a:ext cx="9587151" cy="1138734"/>
          </a:xfrm>
          <a:prstGeom prst="rect">
            <a:avLst/>
          </a:prstGeom>
        </p:spPr>
        <p:txBody>
          <a:bodyPr vert="horz" lIns="295197" tIns="147599" rIns="295197" bIns="147599" rtlCol="0" anchor="ctr"/>
          <a:lstStyle>
            <a:lvl1pPr algn="ctr">
              <a:defRPr sz="3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7236" y="19823869"/>
            <a:ext cx="7064217" cy="1138734"/>
          </a:xfrm>
          <a:prstGeom prst="rect">
            <a:avLst/>
          </a:prstGeom>
        </p:spPr>
        <p:txBody>
          <a:bodyPr vert="horz" lIns="295197" tIns="147599" rIns="295197" bIns="147599" rtlCol="0" anchor="ctr"/>
          <a:lstStyle>
            <a:lvl1pPr algn="r">
              <a:defRPr sz="3900">
                <a:solidFill>
                  <a:schemeClr val="tx1">
                    <a:tint val="75000"/>
                  </a:schemeClr>
                </a:solidFill>
              </a:defRPr>
            </a:lvl1pPr>
          </a:lstStyle>
          <a:p>
            <a:fld id="{E40A9E08-C0EA-42B8-A316-1A798B4CADA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1975" rtl="0" eaLnBrk="1" latinLnBrk="0" hangingPunct="1">
        <a:spcBef>
          <a:spcPct val="0"/>
        </a:spcBef>
        <a:buNone/>
        <a:defRPr sz="14200" kern="1200">
          <a:solidFill>
            <a:schemeClr val="tx1"/>
          </a:solidFill>
          <a:latin typeface="+mj-lt"/>
          <a:ea typeface="+mj-ea"/>
          <a:cs typeface="+mj-cs"/>
        </a:defRPr>
      </a:lvl1pPr>
    </p:titleStyle>
    <p:bodyStyle>
      <a:lvl1pPr marL="1106990" indent="-1106990" algn="l" defTabSz="2951975" rtl="0" eaLnBrk="1" latinLnBrk="0" hangingPunct="1">
        <a:spcBef>
          <a:spcPct val="20000"/>
        </a:spcBef>
        <a:buFont typeface="Arial" pitchFamily="34" charset="0"/>
        <a:buChar char="•"/>
        <a:defRPr sz="10400" kern="1200">
          <a:solidFill>
            <a:schemeClr val="tx1"/>
          </a:solidFill>
          <a:latin typeface="+mn-lt"/>
          <a:ea typeface="+mn-ea"/>
          <a:cs typeface="+mn-cs"/>
        </a:defRPr>
      </a:lvl1pPr>
      <a:lvl2pPr marL="2398479" indent="-922492" algn="l" defTabSz="2951975"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89968" indent="-737993" algn="l" defTabSz="2951975" rtl="0" eaLnBrk="1" latinLnBrk="0" hangingPunct="1">
        <a:spcBef>
          <a:spcPct val="20000"/>
        </a:spcBef>
        <a:buFont typeface="Arial" pitchFamily="34" charset="0"/>
        <a:buChar char="•"/>
        <a:defRPr sz="7800" kern="1200">
          <a:solidFill>
            <a:schemeClr val="tx1"/>
          </a:solidFill>
          <a:latin typeface="+mn-lt"/>
          <a:ea typeface="+mn-ea"/>
          <a:cs typeface="+mn-cs"/>
        </a:defRPr>
      </a:lvl3pPr>
      <a:lvl4pPr marL="5165955" indent="-737993" algn="l" defTabSz="2951975"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1943" indent="-737993" algn="l" defTabSz="2951975"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7930" indent="-737993" algn="l" defTabSz="295197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3918" indent="-737993" algn="l" defTabSz="295197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69904" indent="-737993" algn="l" defTabSz="295197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5891" indent="-737993" algn="l" defTabSz="295197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1975" rtl="0" eaLnBrk="1" latinLnBrk="0" hangingPunct="1">
        <a:defRPr sz="5800" kern="1200">
          <a:solidFill>
            <a:schemeClr val="tx1"/>
          </a:solidFill>
          <a:latin typeface="+mn-lt"/>
          <a:ea typeface="+mn-ea"/>
          <a:cs typeface="+mn-cs"/>
        </a:defRPr>
      </a:lvl1pPr>
      <a:lvl2pPr marL="1475987" algn="l" defTabSz="2951975" rtl="0" eaLnBrk="1" latinLnBrk="0" hangingPunct="1">
        <a:defRPr sz="5800" kern="1200">
          <a:solidFill>
            <a:schemeClr val="tx1"/>
          </a:solidFill>
          <a:latin typeface="+mn-lt"/>
          <a:ea typeface="+mn-ea"/>
          <a:cs typeface="+mn-cs"/>
        </a:defRPr>
      </a:lvl2pPr>
      <a:lvl3pPr marL="2951975" algn="l" defTabSz="2951975" rtl="0" eaLnBrk="1" latinLnBrk="0" hangingPunct="1">
        <a:defRPr sz="5800" kern="1200">
          <a:solidFill>
            <a:schemeClr val="tx1"/>
          </a:solidFill>
          <a:latin typeface="+mn-lt"/>
          <a:ea typeface="+mn-ea"/>
          <a:cs typeface="+mn-cs"/>
        </a:defRPr>
      </a:lvl3pPr>
      <a:lvl4pPr marL="4427962" algn="l" defTabSz="2951975" rtl="0" eaLnBrk="1" latinLnBrk="0" hangingPunct="1">
        <a:defRPr sz="5800" kern="1200">
          <a:solidFill>
            <a:schemeClr val="tx1"/>
          </a:solidFill>
          <a:latin typeface="+mn-lt"/>
          <a:ea typeface="+mn-ea"/>
          <a:cs typeface="+mn-cs"/>
        </a:defRPr>
      </a:lvl4pPr>
      <a:lvl5pPr marL="5903949" algn="l" defTabSz="2951975" rtl="0" eaLnBrk="1" latinLnBrk="0" hangingPunct="1">
        <a:defRPr sz="5800" kern="1200">
          <a:solidFill>
            <a:schemeClr val="tx1"/>
          </a:solidFill>
          <a:latin typeface="+mn-lt"/>
          <a:ea typeface="+mn-ea"/>
          <a:cs typeface="+mn-cs"/>
        </a:defRPr>
      </a:lvl5pPr>
      <a:lvl6pPr marL="7379936" algn="l" defTabSz="2951975" rtl="0" eaLnBrk="1" latinLnBrk="0" hangingPunct="1">
        <a:defRPr sz="5800" kern="1200">
          <a:solidFill>
            <a:schemeClr val="tx1"/>
          </a:solidFill>
          <a:latin typeface="+mn-lt"/>
          <a:ea typeface="+mn-ea"/>
          <a:cs typeface="+mn-cs"/>
        </a:defRPr>
      </a:lvl6pPr>
      <a:lvl7pPr marL="8855923" algn="l" defTabSz="2951975" rtl="0" eaLnBrk="1" latinLnBrk="0" hangingPunct="1">
        <a:defRPr sz="5800" kern="1200">
          <a:solidFill>
            <a:schemeClr val="tx1"/>
          </a:solidFill>
          <a:latin typeface="+mn-lt"/>
          <a:ea typeface="+mn-ea"/>
          <a:cs typeface="+mn-cs"/>
        </a:defRPr>
      </a:lvl7pPr>
      <a:lvl8pPr marL="10331911" algn="l" defTabSz="2951975" rtl="0" eaLnBrk="1" latinLnBrk="0" hangingPunct="1">
        <a:defRPr sz="5800" kern="1200">
          <a:solidFill>
            <a:schemeClr val="tx1"/>
          </a:solidFill>
          <a:latin typeface="+mn-lt"/>
          <a:ea typeface="+mn-ea"/>
          <a:cs typeface="+mn-cs"/>
        </a:defRPr>
      </a:lvl8pPr>
      <a:lvl9pPr marL="11807898" algn="l" defTabSz="295197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TextBox 53"/>
          <p:cNvSpPr txBox="1"/>
          <p:nvPr/>
        </p:nvSpPr>
        <p:spPr>
          <a:xfrm>
            <a:off x="23291006" y="4667950"/>
            <a:ext cx="5486400" cy="15188773"/>
          </a:xfrm>
          <a:prstGeom prst="rect">
            <a:avLst/>
          </a:prstGeom>
          <a:noFill/>
        </p:spPr>
        <p:txBody>
          <a:bodyPr wrap="square" rtlCol="0">
            <a:spAutoFit/>
          </a:bodyPr>
          <a:lstStyle/>
          <a:p>
            <a:pPr algn="just" rtl="1">
              <a:lnSpc>
                <a:spcPct val="150000"/>
              </a:lnSpc>
            </a:pPr>
            <a:r>
              <a:rPr lang="fa-IR" sz="5400" b="1" dirty="0" smtClean="0">
                <a:solidFill>
                  <a:srgbClr val="022803"/>
                </a:solidFill>
                <a:cs typeface="Nazanin" pitchFamily="2" charset="-78"/>
              </a:rPr>
              <a:t>مقدمه</a:t>
            </a:r>
          </a:p>
          <a:p>
            <a:pPr algn="just" rtl="1">
              <a:lnSpc>
                <a:spcPct val="150000"/>
              </a:lnSpc>
            </a:pPr>
            <a:r>
              <a:rPr lang="en-US" sz="1800" dirty="0" smtClean="0">
                <a:solidFill>
                  <a:srgbClr val="00B050"/>
                </a:solidFill>
                <a:latin typeface="Times New Roman" pitchFamily="18" charset="0"/>
                <a:cs typeface="Times New Roman" pitchFamily="18" charset="0"/>
              </a:rPr>
              <a:t>BCI </a:t>
            </a:r>
            <a:r>
              <a:rPr lang="en-US" sz="1800" dirty="0">
                <a:solidFill>
                  <a:srgbClr val="00B050"/>
                </a:solidFill>
                <a:latin typeface="Times New Roman" pitchFamily="18" charset="0"/>
                <a:cs typeface="Times New Roman" pitchFamily="18" charset="0"/>
              </a:rPr>
              <a:t>(</a:t>
            </a:r>
            <a:r>
              <a:rPr lang="en-US" sz="1800" dirty="0" smtClean="0">
                <a:solidFill>
                  <a:srgbClr val="00B050"/>
                </a:solidFill>
                <a:latin typeface="Times New Roman" pitchFamily="18" charset="0"/>
                <a:cs typeface="Times New Roman" pitchFamily="18" charset="0"/>
              </a:rPr>
              <a:t>Brain Computer Interface)</a:t>
            </a:r>
            <a:r>
              <a:rPr lang="fa-IR" sz="1800" dirty="0" smtClean="0">
                <a:solidFill>
                  <a:srgbClr val="022803"/>
                </a:solidFill>
                <a:cs typeface="+mj-cs"/>
              </a:rPr>
              <a:t> </a:t>
            </a:r>
            <a:r>
              <a:rPr lang="fa-IR" sz="1800" dirty="0" smtClean="0">
                <a:solidFill>
                  <a:srgbClr val="022803"/>
                </a:solidFill>
                <a:cs typeface="Nazanin" pitchFamily="2" charset="-78"/>
              </a:rPr>
              <a:t>و یا همان رابط مغز-رایانه در حالت کلی به هر نوع ارتباط میان مغز انسان و یک وسیله الکترونیکی اطلاق می شود که با استفاده از این سیستم </a:t>
            </a:r>
            <a:r>
              <a:rPr lang="fa-IR" sz="1800" dirty="0" smtClean="0">
                <a:solidFill>
                  <a:srgbClr val="022803"/>
                </a:solidFill>
                <a:cs typeface="Nazanin" pitchFamily="2" charset="-78"/>
              </a:rPr>
              <a:t>می‌توان سیگنال‌های مغزی </a:t>
            </a:r>
            <a:r>
              <a:rPr lang="fa-IR" sz="1800" dirty="0" smtClean="0">
                <a:solidFill>
                  <a:srgbClr val="022803"/>
                </a:solidFill>
                <a:cs typeface="Nazanin" pitchFamily="2" charset="-78"/>
              </a:rPr>
              <a:t>انسان را ثبت و آنرا در اختیار سیستم الکترونیکی قرار دهد. این ارتباط </a:t>
            </a:r>
            <a:r>
              <a:rPr lang="fa-IR" sz="1800" dirty="0" smtClean="0">
                <a:solidFill>
                  <a:srgbClr val="022803"/>
                </a:solidFill>
                <a:cs typeface="Nazanin" pitchFamily="2" charset="-78"/>
              </a:rPr>
              <a:t>می‌تواند از </a:t>
            </a:r>
            <a:r>
              <a:rPr lang="fa-IR" sz="1800" dirty="0" smtClean="0">
                <a:solidFill>
                  <a:srgbClr val="022803"/>
                </a:solidFill>
                <a:cs typeface="Nazanin" pitchFamily="2" charset="-78"/>
              </a:rPr>
              <a:t>نوع تهاجمی (الکترود وارد جمجمه شده)</a:t>
            </a:r>
          </a:p>
          <a:p>
            <a:pPr algn="just" rtl="1">
              <a:lnSpc>
                <a:spcPct val="150000"/>
              </a:lnSpc>
            </a:pPr>
            <a:r>
              <a:rPr lang="fa-IR" sz="1800" dirty="0" smtClean="0">
                <a:solidFill>
                  <a:srgbClr val="022803"/>
                </a:solidFill>
                <a:cs typeface="Nazanin" pitchFamily="2" charset="-78"/>
              </a:rPr>
              <a:t> و یا از نوع غیر </a:t>
            </a:r>
            <a:r>
              <a:rPr lang="fa-IR" sz="1800" dirty="0" smtClean="0">
                <a:solidFill>
                  <a:srgbClr val="022803"/>
                </a:solidFill>
                <a:cs typeface="Nazanin" pitchFamily="2" charset="-78"/>
              </a:rPr>
              <a:t>تهاجمی‌باشد که </a:t>
            </a:r>
            <a:r>
              <a:rPr lang="fa-IR" sz="1800" dirty="0" smtClean="0">
                <a:solidFill>
                  <a:srgbClr val="022803"/>
                </a:solidFill>
                <a:cs typeface="Nazanin" pitchFamily="2" charset="-78"/>
              </a:rPr>
              <a:t>در این</a:t>
            </a:r>
          </a:p>
          <a:p>
            <a:pPr algn="just" rtl="1">
              <a:lnSpc>
                <a:spcPct val="150000"/>
              </a:lnSpc>
            </a:pPr>
            <a:r>
              <a:rPr lang="fa-IR" sz="1800" dirty="0" smtClean="0">
                <a:solidFill>
                  <a:srgbClr val="022803"/>
                </a:solidFill>
                <a:cs typeface="Nazanin" pitchFamily="2" charset="-78"/>
              </a:rPr>
              <a:t> صورت مجموعه ای از الکترود ها در غالب</a:t>
            </a:r>
          </a:p>
          <a:p>
            <a:pPr algn="just" rtl="1">
              <a:lnSpc>
                <a:spcPct val="150000"/>
              </a:lnSpc>
            </a:pPr>
            <a:r>
              <a:rPr lang="fa-IR" sz="1800" dirty="0" smtClean="0">
                <a:solidFill>
                  <a:srgbClr val="022803"/>
                </a:solidFill>
                <a:cs typeface="Nazanin" pitchFamily="2" charset="-78"/>
              </a:rPr>
              <a:t> یک کلاه بر روی سر انسان قرار می گیرد.</a:t>
            </a:r>
          </a:p>
          <a:p>
            <a:pPr algn="just" rtl="1">
              <a:lnSpc>
                <a:spcPct val="150000"/>
              </a:lnSpc>
            </a:pPr>
            <a:r>
              <a:rPr lang="fa-IR" sz="1800" dirty="0" smtClean="0">
                <a:solidFill>
                  <a:srgbClr val="022803"/>
                </a:solidFill>
                <a:cs typeface="Nazanin" pitchFamily="2" charset="-78"/>
              </a:rPr>
              <a:t> ما در این پروژه از رابط مغز-رایانه غیر تهاجمی استفاده کرده ایم که </a:t>
            </a:r>
            <a:r>
              <a:rPr lang="en-US" sz="1600" b="1" dirty="0" smtClean="0">
                <a:solidFill>
                  <a:srgbClr val="022803"/>
                </a:solidFill>
                <a:latin typeface="Times New Roman" pitchFamily="18" charset="0"/>
                <a:cs typeface="Times New Roman" pitchFamily="18" charset="0"/>
              </a:rPr>
              <a:t>Emotive EEG</a:t>
            </a:r>
            <a:r>
              <a:rPr lang="fa-IR" sz="1600" b="1" dirty="0" smtClean="0">
                <a:solidFill>
                  <a:srgbClr val="022803"/>
                </a:solidFill>
                <a:cs typeface="+mj-cs"/>
              </a:rPr>
              <a:t> </a:t>
            </a:r>
            <a:r>
              <a:rPr lang="fa-IR" sz="1800" dirty="0" smtClean="0">
                <a:solidFill>
                  <a:srgbClr val="022803"/>
                </a:solidFill>
                <a:cs typeface="Nazanin" pitchFamily="2" charset="-78"/>
              </a:rPr>
              <a:t>نام دارد و به صورت شکل روبه رو است.</a:t>
            </a:r>
            <a:endParaRPr lang="fa-IR" sz="1800" dirty="0">
              <a:solidFill>
                <a:srgbClr val="022803"/>
              </a:solidFill>
              <a:latin typeface="Times New Roman" pitchFamily="18" charset="0"/>
              <a:cs typeface="Nazanin" pitchFamily="2" charset="-78"/>
            </a:endParaRPr>
          </a:p>
          <a:p>
            <a:pPr algn="just" rtl="1">
              <a:lnSpc>
                <a:spcPct val="150000"/>
              </a:lnSpc>
            </a:pPr>
            <a:r>
              <a:rPr lang="en-US" sz="1800" dirty="0" smtClean="0">
                <a:solidFill>
                  <a:srgbClr val="00B050"/>
                </a:solidFill>
                <a:latin typeface="Times New Roman" pitchFamily="18" charset="0"/>
                <a:cs typeface="Times New Roman" pitchFamily="18" charset="0"/>
              </a:rPr>
              <a:t>SSVEP (Steady State Visual Evoked Potential)</a:t>
            </a:r>
            <a:r>
              <a:rPr lang="fa-IR" sz="1800" dirty="0" smtClean="0">
                <a:solidFill>
                  <a:srgbClr val="00B050"/>
                </a:solidFill>
                <a:latin typeface="Times New Roman" pitchFamily="18" charset="0"/>
                <a:cs typeface="Times New Roman" pitchFamily="18" charset="0"/>
              </a:rPr>
              <a:t> </a:t>
            </a:r>
            <a:r>
              <a:rPr lang="fa-IR" sz="1800" dirty="0" smtClean="0">
                <a:solidFill>
                  <a:srgbClr val="022803"/>
                </a:solidFill>
                <a:latin typeface="Times New Roman" pitchFamily="18" charset="0"/>
                <a:cs typeface="Nazanin" pitchFamily="2" charset="-78"/>
              </a:rPr>
              <a:t>به پدیده ای در مغز انسان گفته می شود که به صورت </a:t>
            </a:r>
            <a:r>
              <a:rPr lang="fa-IR" sz="1800" dirty="0" smtClean="0">
                <a:solidFill>
                  <a:srgbClr val="022803"/>
                </a:solidFill>
                <a:latin typeface="Times New Roman" pitchFamily="18" charset="0"/>
                <a:cs typeface="Nazanin" pitchFamily="2" charset="-78"/>
              </a:rPr>
              <a:t>زیر خود </a:t>
            </a:r>
            <a:r>
              <a:rPr lang="fa-IR" sz="1800" dirty="0" smtClean="0">
                <a:solidFill>
                  <a:srgbClr val="022803"/>
                </a:solidFill>
                <a:latin typeface="Times New Roman" pitchFamily="18" charset="0"/>
                <a:cs typeface="Nazanin" pitchFamily="2" charset="-78"/>
              </a:rPr>
              <a:t>را نشان </a:t>
            </a:r>
            <a:r>
              <a:rPr lang="fa-IR" sz="1800" dirty="0" smtClean="0">
                <a:solidFill>
                  <a:srgbClr val="022803"/>
                </a:solidFill>
                <a:latin typeface="Times New Roman" pitchFamily="18" charset="0"/>
                <a:cs typeface="Nazanin" pitchFamily="2" charset="-78"/>
              </a:rPr>
              <a:t>می‌دهد: </a:t>
            </a:r>
            <a:r>
              <a:rPr lang="fa-IR" sz="1800" dirty="0" smtClean="0">
                <a:solidFill>
                  <a:srgbClr val="022803"/>
                </a:solidFill>
                <a:latin typeface="Times New Roman" pitchFamily="18" charset="0"/>
                <a:cs typeface="Nazanin" pitchFamily="2" charset="-78"/>
              </a:rPr>
              <a:t>هنگامی که چشم انسان به یک منبع نور </a:t>
            </a:r>
            <a:r>
              <a:rPr lang="fa-IR" sz="1800" dirty="0" smtClean="0">
                <a:solidFill>
                  <a:srgbClr val="022803"/>
                </a:solidFill>
                <a:latin typeface="Times New Roman" pitchFamily="18" charset="0"/>
                <a:cs typeface="Nazanin" pitchFamily="2" charset="-78"/>
              </a:rPr>
              <a:t>نوسان‌کننده با </a:t>
            </a:r>
            <a:r>
              <a:rPr lang="fa-IR" sz="1800" dirty="0" smtClean="0">
                <a:solidFill>
                  <a:srgbClr val="022803"/>
                </a:solidFill>
                <a:latin typeface="Times New Roman" pitchFamily="18" charset="0"/>
                <a:cs typeface="Nazanin" pitchFamily="2" charset="-78"/>
              </a:rPr>
              <a:t>فرکانس مشخصی نگاه می کند، این عمل اثر خود را در </a:t>
            </a:r>
            <a:r>
              <a:rPr lang="fa-IR" sz="1800" dirty="0" smtClean="0">
                <a:solidFill>
                  <a:srgbClr val="022803"/>
                </a:solidFill>
                <a:latin typeface="Times New Roman" pitchFamily="18" charset="0"/>
                <a:cs typeface="Nazanin" pitchFamily="2" charset="-78"/>
              </a:rPr>
              <a:t>سیگنال‌های مغزی </a:t>
            </a:r>
            <a:r>
              <a:rPr lang="fa-IR" sz="1800" dirty="0" smtClean="0">
                <a:solidFill>
                  <a:srgbClr val="022803"/>
                </a:solidFill>
                <a:latin typeface="Times New Roman" pitchFamily="18" charset="0"/>
                <a:cs typeface="Nazanin" pitchFamily="2" charset="-78"/>
              </a:rPr>
              <a:t>و بخصوص افزایش انرژی </a:t>
            </a:r>
            <a:r>
              <a:rPr lang="fa-IR" sz="1800" dirty="0" smtClean="0">
                <a:solidFill>
                  <a:srgbClr val="022803"/>
                </a:solidFill>
                <a:latin typeface="Times New Roman" pitchFamily="18" charset="0"/>
                <a:cs typeface="Nazanin" pitchFamily="2" charset="-78"/>
              </a:rPr>
              <a:t>سیگنال‌های مغزی </a:t>
            </a:r>
            <a:r>
              <a:rPr lang="fa-IR" sz="1800" dirty="0" smtClean="0">
                <a:solidFill>
                  <a:srgbClr val="022803"/>
                </a:solidFill>
                <a:latin typeface="Times New Roman" pitchFamily="18" charset="0"/>
                <a:cs typeface="Nazanin" pitchFamily="2" charset="-78"/>
              </a:rPr>
              <a:t>در نزدیک آن فرکانس خاص نشان </a:t>
            </a:r>
            <a:r>
              <a:rPr lang="fa-IR" sz="1800" dirty="0" smtClean="0">
                <a:solidFill>
                  <a:srgbClr val="022803"/>
                </a:solidFill>
                <a:latin typeface="Times New Roman" pitchFamily="18" charset="0"/>
                <a:cs typeface="Nazanin" pitchFamily="2" charset="-78"/>
              </a:rPr>
              <a:t>می‌دهد. </a:t>
            </a:r>
            <a:r>
              <a:rPr lang="fa-IR" sz="1800" dirty="0" smtClean="0">
                <a:solidFill>
                  <a:srgbClr val="022803"/>
                </a:solidFill>
                <a:latin typeface="Times New Roman" pitchFamily="18" charset="0"/>
                <a:cs typeface="Nazanin" pitchFamily="2" charset="-78"/>
              </a:rPr>
              <a:t>این پدیده اساس چگونگی کارکرد این سیستم است. </a:t>
            </a:r>
          </a:p>
          <a:p>
            <a:pPr algn="just" rtl="1">
              <a:lnSpc>
                <a:spcPct val="150000"/>
              </a:lnSpc>
            </a:pPr>
            <a:r>
              <a:rPr lang="fa-IR" sz="1800" dirty="0" smtClean="0">
                <a:solidFill>
                  <a:srgbClr val="022803"/>
                </a:solidFill>
                <a:latin typeface="Times New Roman" pitchFamily="18" charset="0"/>
                <a:cs typeface="Nazanin" pitchFamily="2" charset="-78"/>
              </a:rPr>
              <a:t>شکل زیر یک نمونه از </a:t>
            </a:r>
            <a:r>
              <a:rPr lang="fa-IR" sz="1800" dirty="0" smtClean="0">
                <a:solidFill>
                  <a:srgbClr val="022803"/>
                </a:solidFill>
                <a:latin typeface="Times New Roman" pitchFamily="18" charset="0"/>
                <a:cs typeface="Nazanin" pitchFamily="2" charset="-78"/>
              </a:rPr>
              <a:t>سیگنال‌های مغزی </a:t>
            </a:r>
            <a:r>
              <a:rPr lang="fa-IR" sz="1800" dirty="0" smtClean="0">
                <a:solidFill>
                  <a:srgbClr val="022803"/>
                </a:solidFill>
                <a:latin typeface="Times New Roman" pitchFamily="18" charset="0"/>
                <a:cs typeface="Nazanin" pitchFamily="2" charset="-78"/>
              </a:rPr>
              <a:t>ثبت شده را نشان </a:t>
            </a:r>
            <a:r>
              <a:rPr lang="fa-IR" sz="1800" dirty="0" smtClean="0">
                <a:solidFill>
                  <a:srgbClr val="022803"/>
                </a:solidFill>
                <a:latin typeface="Times New Roman" pitchFamily="18" charset="0"/>
                <a:cs typeface="Nazanin" pitchFamily="2" charset="-78"/>
              </a:rPr>
              <a:t>می‌دهد:</a:t>
            </a:r>
            <a:endParaRPr lang="fa-IR" sz="1800" dirty="0" smtClean="0">
              <a:solidFill>
                <a:srgbClr val="022803"/>
              </a:solidFill>
              <a:latin typeface="Times New Roman" pitchFamily="18" charset="0"/>
              <a:cs typeface="Nazanin" pitchFamily="2" charset="-78"/>
            </a:endParaRPr>
          </a:p>
          <a:p>
            <a:pPr algn="just" rtl="1">
              <a:lnSpc>
                <a:spcPct val="150000"/>
              </a:lnSpc>
            </a:pPr>
            <a:endParaRPr lang="fa-IR" sz="1800" dirty="0" smtClean="0">
              <a:solidFill>
                <a:srgbClr val="022803"/>
              </a:solidFill>
              <a:latin typeface="Times New Roman" pitchFamily="18" charset="0"/>
              <a:cs typeface="Nazanin" pitchFamily="2" charset="-78"/>
            </a:endParaRPr>
          </a:p>
          <a:p>
            <a:pPr algn="just" rtl="1">
              <a:lnSpc>
                <a:spcPct val="150000"/>
              </a:lnSpc>
            </a:pPr>
            <a:endParaRPr lang="fa-IR" sz="1800" dirty="0" smtClean="0">
              <a:solidFill>
                <a:srgbClr val="022803"/>
              </a:solidFill>
              <a:latin typeface="Times New Roman" pitchFamily="18" charset="0"/>
              <a:cs typeface="Nazanin" pitchFamily="2" charset="-78"/>
            </a:endParaRPr>
          </a:p>
          <a:p>
            <a:pPr algn="just" rtl="1">
              <a:lnSpc>
                <a:spcPct val="150000"/>
              </a:lnSpc>
            </a:pPr>
            <a:endParaRPr lang="fa-IR" sz="1800" dirty="0" smtClean="0">
              <a:solidFill>
                <a:srgbClr val="022803"/>
              </a:solidFill>
              <a:latin typeface="Times New Roman" pitchFamily="18" charset="0"/>
              <a:cs typeface="Nazanin" pitchFamily="2" charset="-78"/>
            </a:endParaRPr>
          </a:p>
          <a:p>
            <a:pPr algn="just" rtl="1">
              <a:lnSpc>
                <a:spcPct val="150000"/>
              </a:lnSpc>
            </a:pPr>
            <a:endParaRPr lang="fa-IR" sz="1800" dirty="0" smtClean="0">
              <a:solidFill>
                <a:srgbClr val="022803"/>
              </a:solidFill>
              <a:latin typeface="Times New Roman" pitchFamily="18" charset="0"/>
              <a:cs typeface="Nazanin" pitchFamily="2" charset="-78"/>
            </a:endParaRPr>
          </a:p>
          <a:p>
            <a:pPr algn="just" rtl="1">
              <a:lnSpc>
                <a:spcPct val="150000"/>
              </a:lnSpc>
            </a:pPr>
            <a:endParaRPr lang="fa-IR" sz="1800" dirty="0" smtClean="0">
              <a:solidFill>
                <a:srgbClr val="022803"/>
              </a:solidFill>
              <a:latin typeface="Times New Roman" pitchFamily="18" charset="0"/>
              <a:cs typeface="Nazanin" pitchFamily="2" charset="-78"/>
            </a:endParaRPr>
          </a:p>
          <a:p>
            <a:pPr algn="just" rtl="1">
              <a:lnSpc>
                <a:spcPct val="150000"/>
              </a:lnSpc>
            </a:pPr>
            <a:endParaRPr lang="fa-IR" sz="1800" dirty="0" smtClean="0">
              <a:solidFill>
                <a:srgbClr val="022803"/>
              </a:solidFill>
              <a:latin typeface="Times New Roman" pitchFamily="18" charset="0"/>
              <a:cs typeface="Nazanin" pitchFamily="2" charset="-78"/>
            </a:endParaRPr>
          </a:p>
          <a:p>
            <a:pPr algn="just" rtl="1">
              <a:lnSpc>
                <a:spcPct val="150000"/>
              </a:lnSpc>
            </a:pPr>
            <a:r>
              <a:rPr lang="fa-IR" sz="2400" b="1" dirty="0" smtClean="0">
                <a:solidFill>
                  <a:srgbClr val="022803"/>
                </a:solidFill>
                <a:latin typeface="Times New Roman" pitchFamily="18" charset="0"/>
                <a:cs typeface="Nazanin" pitchFamily="2" charset="-78"/>
              </a:rPr>
              <a:t>چگونگی کارکرد سیستم و روش پیاده سازی</a:t>
            </a:r>
            <a:endParaRPr lang="fa-IR" sz="1800" dirty="0" smtClean="0">
              <a:solidFill>
                <a:srgbClr val="022803"/>
              </a:solidFill>
              <a:latin typeface="Times New Roman" pitchFamily="18" charset="0"/>
              <a:cs typeface="Nazanin" pitchFamily="2" charset="-78"/>
            </a:endParaRPr>
          </a:p>
          <a:p>
            <a:pPr algn="just" rtl="1">
              <a:lnSpc>
                <a:spcPct val="150000"/>
              </a:lnSpc>
            </a:pPr>
            <a:r>
              <a:rPr lang="fa-IR" sz="1800" dirty="0" smtClean="0">
                <a:solidFill>
                  <a:srgbClr val="022803"/>
                </a:solidFill>
                <a:latin typeface="Times New Roman" pitchFamily="18" charset="0"/>
                <a:cs typeface="Nazanin" pitchFamily="2" charset="-78"/>
              </a:rPr>
              <a:t>بنابراین چنانچه ما چند دکمه مختلف بر روی صفحه نمایش تعریف کرده و اطراف آنهارا با فرکانس های مشخصی نوسان دهیم، می توان با پردازش </a:t>
            </a:r>
            <a:r>
              <a:rPr lang="fa-IR" sz="1800" dirty="0" smtClean="0">
                <a:solidFill>
                  <a:srgbClr val="022803"/>
                </a:solidFill>
                <a:latin typeface="Times New Roman" pitchFamily="18" charset="0"/>
                <a:cs typeface="Nazanin" pitchFamily="2" charset="-78"/>
              </a:rPr>
              <a:t>سیگنال‌های مغزی </a:t>
            </a:r>
            <a:r>
              <a:rPr lang="fa-IR" sz="1800" dirty="0" smtClean="0">
                <a:solidFill>
                  <a:srgbClr val="022803"/>
                </a:solidFill>
                <a:latin typeface="Times New Roman" pitchFamily="18" charset="0"/>
                <a:cs typeface="Nazanin" pitchFamily="2" charset="-78"/>
              </a:rPr>
              <a:t>افزایش انرژی در باندهای مختلف را بررسی کرد و آن فرکانس مجهول را پیدا کنیم، در این صورت از </a:t>
            </a:r>
            <a:r>
              <a:rPr lang="fa-IR" sz="1800" dirty="0" smtClean="0">
                <a:solidFill>
                  <a:srgbClr val="022803"/>
                </a:solidFill>
                <a:latin typeface="Times New Roman" pitchFamily="18" charset="0"/>
                <a:cs typeface="Nazanin" pitchFamily="2" charset="-78"/>
              </a:rPr>
              <a:t>ا</a:t>
            </a:r>
            <a:r>
              <a:rPr lang="fa-IR" sz="1800" dirty="0" smtClean="0">
                <a:solidFill>
                  <a:srgbClr val="022803"/>
                </a:solidFill>
                <a:latin typeface="Times New Roman" pitchFamily="18" charset="0"/>
                <a:cs typeface="Nazanin" pitchFamily="2" charset="-78"/>
              </a:rPr>
              <a:t>ینکه </a:t>
            </a:r>
            <a:r>
              <a:rPr lang="fa-IR" sz="1800" dirty="0" smtClean="0">
                <a:solidFill>
                  <a:srgbClr val="022803"/>
                </a:solidFill>
                <a:latin typeface="Times New Roman" pitchFamily="18" charset="0"/>
                <a:cs typeface="Nazanin" pitchFamily="2" charset="-78"/>
              </a:rPr>
              <a:t>این فرکانس را به کدام دکمه اختصاص داده بودیم، می توان فهمید که کاربر به کدام دکمه نگاه می کرده است و هدف او انجام چه عملی بوده است. فرایند پردازشی که در متلب انجام می شود پیاده سازی الگوریتم ”ترکیب کمینه انرژی“ است که در مقاله </a:t>
            </a:r>
            <a:r>
              <a:rPr lang="en-US" sz="1800" dirty="0" smtClean="0">
                <a:solidFill>
                  <a:srgbClr val="022803"/>
                </a:solidFill>
                <a:latin typeface="Times New Roman" pitchFamily="18" charset="0"/>
                <a:cs typeface="Nazanin" pitchFamily="2" charset="-78"/>
              </a:rPr>
              <a:t>[1]</a:t>
            </a:r>
            <a:r>
              <a:rPr lang="fa-IR" sz="1800" dirty="0" smtClean="0">
                <a:solidFill>
                  <a:srgbClr val="022803"/>
                </a:solidFill>
                <a:latin typeface="Times New Roman" pitchFamily="18" charset="0"/>
                <a:cs typeface="Nazanin" pitchFamily="2" charset="-78"/>
              </a:rPr>
              <a:t> بیان شده است.</a:t>
            </a:r>
            <a:endParaRPr lang="en-US" sz="1800" dirty="0">
              <a:solidFill>
                <a:srgbClr val="022803"/>
              </a:solidFill>
              <a:cs typeface="Nazanin" pitchFamily="2" charset="-78"/>
            </a:endParaRPr>
          </a:p>
        </p:txBody>
      </p:sp>
      <p:sp>
        <p:nvSpPr>
          <p:cNvPr id="50" name="Snip Diagonal Corner Rectangle 49"/>
          <p:cNvSpPr/>
          <p:nvPr/>
        </p:nvSpPr>
        <p:spPr>
          <a:xfrm>
            <a:off x="-1" y="0"/>
            <a:ext cx="30275213" cy="3683794"/>
          </a:xfrm>
          <a:prstGeom prst="snip2DiagRect">
            <a:avLst>
              <a:gd name="adj1" fmla="val 50000"/>
              <a:gd name="adj2" fmla="val 19186"/>
            </a:avLst>
          </a:prstGeom>
          <a:solidFill>
            <a:srgbClr val="A5EA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0" y="19533393"/>
            <a:ext cx="30275213" cy="1854995"/>
          </a:xfrm>
          <a:prstGeom prst="rect">
            <a:avLst/>
          </a:prstGeom>
          <a:solidFill>
            <a:srgbClr val="A5EA36"/>
          </a:solidFill>
          <a:ln>
            <a:noFill/>
          </a:ln>
        </p:spPr>
        <p:style>
          <a:lnRef idx="2">
            <a:schemeClr val="accent1">
              <a:shade val="50000"/>
            </a:schemeClr>
          </a:lnRef>
          <a:fillRef idx="1">
            <a:schemeClr val="accent1"/>
          </a:fillRef>
          <a:effectRef idx="0">
            <a:schemeClr val="accent1"/>
          </a:effectRef>
          <a:fontRef idx="minor">
            <a:schemeClr val="lt1"/>
          </a:fontRef>
        </p:style>
        <p:txBody>
          <a:bodyPr lIns="92254" tIns="46127" rIns="92254" bIns="46127" rtlCol="0" anchor="ctr"/>
          <a:lstStyle/>
          <a:p>
            <a:pPr algn="ctr"/>
            <a:endParaRPr lang="en-US" dirty="0">
              <a:solidFill>
                <a:srgbClr val="92D050"/>
              </a:solidFill>
            </a:endParaRPr>
          </a:p>
        </p:txBody>
      </p:sp>
      <p:sp>
        <p:nvSpPr>
          <p:cNvPr id="6" name="TextBox 5"/>
          <p:cNvSpPr txBox="1"/>
          <p:nvPr/>
        </p:nvSpPr>
        <p:spPr>
          <a:xfrm>
            <a:off x="22910006" y="26194"/>
            <a:ext cx="3657600" cy="749204"/>
          </a:xfrm>
          <a:prstGeom prst="rect">
            <a:avLst/>
          </a:prstGeom>
          <a:noFill/>
        </p:spPr>
        <p:txBody>
          <a:bodyPr wrap="square" lIns="147599" tIns="73799" rIns="147599" bIns="73799" rtlCol="0">
            <a:spAutoFit/>
          </a:bodyPr>
          <a:lstStyle/>
          <a:p>
            <a:r>
              <a:rPr lang="fa-IR" sz="3900" dirty="0">
                <a:cs typeface="Nazanin" pitchFamily="2" charset="-78"/>
              </a:rPr>
              <a:t>دانشگاه صنعتی شریف</a:t>
            </a:r>
            <a:endParaRPr lang="en-US" sz="3900" dirty="0">
              <a:cs typeface="Nazanin" pitchFamily="2" charset="-78"/>
            </a:endParaRPr>
          </a:p>
        </p:txBody>
      </p:sp>
      <p:sp>
        <p:nvSpPr>
          <p:cNvPr id="7" name="TextBox 6"/>
          <p:cNvSpPr txBox="1"/>
          <p:nvPr/>
        </p:nvSpPr>
        <p:spPr>
          <a:xfrm>
            <a:off x="22910006" y="680112"/>
            <a:ext cx="3048000" cy="641482"/>
          </a:xfrm>
          <a:prstGeom prst="rect">
            <a:avLst/>
          </a:prstGeom>
          <a:noFill/>
        </p:spPr>
        <p:txBody>
          <a:bodyPr wrap="square" lIns="147599" tIns="73799" rIns="147599" bIns="73799" rtlCol="0">
            <a:spAutoFit/>
          </a:bodyPr>
          <a:lstStyle/>
          <a:p>
            <a:r>
              <a:rPr lang="fa-IR" sz="3200" dirty="0">
                <a:cs typeface="Nazanin" pitchFamily="2" charset="-78"/>
              </a:rPr>
              <a:t>دانشکده مهندسی برق</a:t>
            </a:r>
            <a:endParaRPr lang="en-US" sz="3200" dirty="0">
              <a:cs typeface="Nazanin" pitchFamily="2" charset="-78"/>
            </a:endParaRPr>
          </a:p>
        </p:txBody>
      </p:sp>
      <p:sp>
        <p:nvSpPr>
          <p:cNvPr id="10" name="TextBox 9"/>
          <p:cNvSpPr txBox="1"/>
          <p:nvPr/>
        </p:nvSpPr>
        <p:spPr>
          <a:xfrm>
            <a:off x="6222206" y="310007"/>
            <a:ext cx="15229369" cy="2118809"/>
          </a:xfrm>
          <a:prstGeom prst="rect">
            <a:avLst/>
          </a:prstGeom>
          <a:noFill/>
          <a:ln>
            <a:noFill/>
          </a:ln>
        </p:spPr>
        <p:txBody>
          <a:bodyPr wrap="square" lIns="147599" tIns="73799" rIns="147599" bIns="73799" rtlCol="0">
            <a:spAutoFit/>
          </a:bodyPr>
          <a:lstStyle/>
          <a:p>
            <a:pPr algn="ctr"/>
            <a:r>
              <a:rPr lang="fa-IR" sz="4400" b="1" dirty="0">
                <a:solidFill>
                  <a:schemeClr val="bg1"/>
                </a:solidFill>
                <a:cs typeface="Nazanin" pitchFamily="2" charset="-78"/>
              </a:rPr>
              <a:t>طراحی و ساخت </a:t>
            </a:r>
            <a:r>
              <a:rPr lang="ar-SA" sz="4400" b="1" dirty="0">
                <a:solidFill>
                  <a:schemeClr val="bg1"/>
                </a:solidFill>
                <a:cs typeface="Nazanin" pitchFamily="2" charset="-78"/>
              </a:rPr>
              <a:t>سیستم </a:t>
            </a:r>
            <a:r>
              <a:rPr lang="ar-SA" sz="8000" b="1" dirty="0">
                <a:solidFill>
                  <a:srgbClr val="C00000"/>
                </a:solidFill>
                <a:cs typeface="Nazanin" pitchFamily="2" charset="-78"/>
              </a:rPr>
              <a:t>برقراری تماس تلفنی </a:t>
            </a:r>
            <a:r>
              <a:rPr lang="fa-IR" sz="8000" b="1" dirty="0" smtClean="0">
                <a:solidFill>
                  <a:srgbClr val="C00000"/>
                </a:solidFill>
                <a:cs typeface="Nazanin" pitchFamily="2" charset="-78"/>
              </a:rPr>
              <a:t>ذهنی</a:t>
            </a:r>
            <a:r>
              <a:rPr lang="fa-IR" sz="4400" b="1" dirty="0" smtClean="0">
                <a:solidFill>
                  <a:srgbClr val="C00000"/>
                </a:solidFill>
                <a:cs typeface="Nazanin" pitchFamily="2" charset="-78"/>
              </a:rPr>
              <a:t> </a:t>
            </a:r>
            <a:r>
              <a:rPr lang="fa-IR" sz="4400" b="1" dirty="0">
                <a:solidFill>
                  <a:schemeClr val="bg1"/>
                </a:solidFill>
                <a:cs typeface="Nazanin" pitchFamily="2" charset="-78"/>
              </a:rPr>
              <a:t>با نگاه کردن </a:t>
            </a:r>
            <a:r>
              <a:rPr lang="fa-IR" sz="4000" b="1" dirty="0">
                <a:solidFill>
                  <a:schemeClr val="bg1"/>
                </a:solidFill>
                <a:cs typeface="Nazanin" pitchFamily="2" charset="-78"/>
              </a:rPr>
              <a:t>به صفحه شماره</a:t>
            </a:r>
            <a:r>
              <a:rPr lang="ar-SA" sz="4000" b="1" dirty="0">
                <a:solidFill>
                  <a:schemeClr val="bg1"/>
                </a:solidFill>
                <a:cs typeface="Nazanin" pitchFamily="2" charset="-78"/>
              </a:rPr>
              <a:t> با استفاده از رابط </a:t>
            </a:r>
            <a:r>
              <a:rPr lang="ar-SA" sz="4800" b="1" dirty="0">
                <a:solidFill>
                  <a:srgbClr val="00B050"/>
                </a:solidFill>
                <a:cs typeface="Nazanin" pitchFamily="2" charset="-78"/>
              </a:rPr>
              <a:t>مغز-رایانه</a:t>
            </a:r>
            <a:r>
              <a:rPr lang="ar-SA" sz="4000" b="1" dirty="0">
                <a:solidFill>
                  <a:schemeClr val="bg1"/>
                </a:solidFill>
                <a:cs typeface="Nazanin" pitchFamily="2" charset="-78"/>
              </a:rPr>
              <a:t> ب</a:t>
            </a:r>
            <a:r>
              <a:rPr lang="fa-IR" sz="4000" b="1" dirty="0">
                <a:solidFill>
                  <a:schemeClr val="bg1"/>
                </a:solidFill>
                <a:cs typeface="Nazanin" pitchFamily="2" charset="-78"/>
              </a:rPr>
              <a:t>ه کمک پدیده</a:t>
            </a:r>
            <a:r>
              <a:rPr lang="ar-SA" sz="4000" b="1" dirty="0">
                <a:solidFill>
                  <a:schemeClr val="bg1"/>
                </a:solidFill>
                <a:cs typeface="Nazanin" pitchFamily="2" charset="-78"/>
              </a:rPr>
              <a:t> تحریک های مغزی پایدار</a:t>
            </a:r>
            <a:endParaRPr lang="en-US" sz="4400" b="1" dirty="0">
              <a:solidFill>
                <a:schemeClr val="bg1"/>
              </a:solidFill>
              <a:cs typeface="Nazanin" pitchFamily="2" charset="-78"/>
            </a:endParaRPr>
          </a:p>
        </p:txBody>
      </p:sp>
      <p:sp>
        <p:nvSpPr>
          <p:cNvPr id="14" name="TextBox 13"/>
          <p:cNvSpPr txBox="1"/>
          <p:nvPr/>
        </p:nvSpPr>
        <p:spPr>
          <a:xfrm>
            <a:off x="22910006" y="1321594"/>
            <a:ext cx="3962400" cy="518371"/>
          </a:xfrm>
          <a:prstGeom prst="rect">
            <a:avLst/>
          </a:prstGeom>
          <a:noFill/>
        </p:spPr>
        <p:txBody>
          <a:bodyPr wrap="square" lIns="147599" tIns="73799" rIns="147599" bIns="73799" rtlCol="0">
            <a:spAutoFit/>
          </a:bodyPr>
          <a:lstStyle/>
          <a:p>
            <a:r>
              <a:rPr lang="fa-IR" sz="2400" dirty="0">
                <a:cs typeface="Nazanin" pitchFamily="2" charset="-78"/>
              </a:rPr>
              <a:t>بهار </a:t>
            </a:r>
            <a:r>
              <a:rPr lang="fa-IR" sz="2400" dirty="0" smtClean="0">
                <a:cs typeface="Nazanin" pitchFamily="2" charset="-78"/>
              </a:rPr>
              <a:t>هزار و سیصد و نود </a:t>
            </a:r>
            <a:r>
              <a:rPr lang="fa-IR" sz="2400" dirty="0">
                <a:cs typeface="Nazanin" pitchFamily="2" charset="-78"/>
              </a:rPr>
              <a:t>و سه</a:t>
            </a:r>
            <a:endParaRPr lang="en-US" sz="2400" dirty="0">
              <a:cs typeface="Nazanin" pitchFamily="2" charset="-78"/>
            </a:endParaRPr>
          </a:p>
        </p:txBody>
      </p:sp>
      <p:sp>
        <p:nvSpPr>
          <p:cNvPr id="16" name="TextBox 15"/>
          <p:cNvSpPr txBox="1"/>
          <p:nvPr/>
        </p:nvSpPr>
        <p:spPr>
          <a:xfrm>
            <a:off x="11817590" y="2159794"/>
            <a:ext cx="4038600" cy="887703"/>
          </a:xfrm>
          <a:prstGeom prst="rect">
            <a:avLst/>
          </a:prstGeom>
          <a:noFill/>
        </p:spPr>
        <p:txBody>
          <a:bodyPr wrap="square" lIns="147599" tIns="73799" rIns="147599" bIns="73799" rtlCol="0">
            <a:spAutoFit/>
          </a:bodyPr>
          <a:lstStyle/>
          <a:p>
            <a:r>
              <a:rPr lang="fa-IR" sz="4800" b="1" dirty="0">
                <a:solidFill>
                  <a:schemeClr val="bg1"/>
                </a:solidFill>
                <a:cs typeface="Nazanin" pitchFamily="2" charset="-78"/>
              </a:rPr>
              <a:t>محمد صادق ریاضی</a:t>
            </a:r>
            <a:endParaRPr lang="en-US" sz="4800" b="1" dirty="0">
              <a:solidFill>
                <a:schemeClr val="bg1"/>
              </a:solidFill>
              <a:cs typeface="Nazanin" pitchFamily="2" charset="-78"/>
            </a:endParaRPr>
          </a:p>
        </p:txBody>
      </p:sp>
      <p:sp>
        <p:nvSpPr>
          <p:cNvPr id="17" name="TextBox 16"/>
          <p:cNvSpPr txBox="1"/>
          <p:nvPr/>
        </p:nvSpPr>
        <p:spPr>
          <a:xfrm>
            <a:off x="10506903" y="2921794"/>
            <a:ext cx="6659974" cy="749204"/>
          </a:xfrm>
          <a:prstGeom prst="rect">
            <a:avLst/>
          </a:prstGeom>
          <a:noFill/>
        </p:spPr>
        <p:txBody>
          <a:bodyPr wrap="square" lIns="147599" tIns="73799" rIns="147599" bIns="73799" rtlCol="0">
            <a:spAutoFit/>
          </a:bodyPr>
          <a:lstStyle/>
          <a:p>
            <a:r>
              <a:rPr lang="fa-IR" sz="3900" b="1" dirty="0">
                <a:solidFill>
                  <a:schemeClr val="bg1"/>
                </a:solidFill>
                <a:cs typeface="Nazanin" pitchFamily="2" charset="-78"/>
              </a:rPr>
              <a:t>استاد راهنما: جناب آقای دکتر شمس الهی</a:t>
            </a:r>
            <a:endParaRPr lang="en-US" sz="3900" b="1" dirty="0">
              <a:solidFill>
                <a:schemeClr val="bg1"/>
              </a:solidFill>
              <a:cs typeface="Nazanin" pitchFamily="2" charset="-78"/>
            </a:endParaRPr>
          </a:p>
        </p:txBody>
      </p:sp>
      <p:pic>
        <p:nvPicPr>
          <p:cNvPr id="1033" name="Picture 9" descr="C:\Users\Sadegh\Desktop\1.png"/>
          <p:cNvPicPr>
            <a:picLocks noChangeAspect="1" noChangeArrowheads="1"/>
          </p:cNvPicPr>
          <p:nvPr/>
        </p:nvPicPr>
        <p:blipFill>
          <a:blip r:embed="rId3"/>
          <a:srcRect/>
          <a:stretch>
            <a:fillRect/>
          </a:stretch>
        </p:blipFill>
        <p:spPr bwMode="auto">
          <a:xfrm>
            <a:off x="9803606" y="12416007"/>
            <a:ext cx="12039600" cy="6507787"/>
          </a:xfrm>
          <a:prstGeom prst="rect">
            <a:avLst/>
          </a:prstGeom>
          <a:noFill/>
        </p:spPr>
      </p:pic>
      <p:sp>
        <p:nvSpPr>
          <p:cNvPr id="51" name="Diagonal Stripe 50"/>
          <p:cNvSpPr/>
          <p:nvPr/>
        </p:nvSpPr>
        <p:spPr>
          <a:xfrm>
            <a:off x="0" y="0"/>
            <a:ext cx="4698206" cy="5360194"/>
          </a:xfrm>
          <a:prstGeom prst="diagStripe">
            <a:avLst>
              <a:gd name="adj" fmla="val 17388"/>
            </a:avLst>
          </a:prstGeom>
          <a:solidFill>
            <a:srgbClr val="00B050">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34" name="Picture 10" descr="C:\Users\Sadegh\Desktop\SUT_logo.png"/>
          <p:cNvPicPr>
            <a:picLocks noChangeAspect="1" noChangeArrowheads="1"/>
          </p:cNvPicPr>
          <p:nvPr/>
        </p:nvPicPr>
        <p:blipFill>
          <a:blip r:embed="rId4"/>
          <a:srcRect/>
          <a:stretch>
            <a:fillRect/>
          </a:stretch>
        </p:blipFill>
        <p:spPr bwMode="auto">
          <a:xfrm>
            <a:off x="25881806" y="61119"/>
            <a:ext cx="3470275" cy="3470275"/>
          </a:xfrm>
          <a:prstGeom prst="rect">
            <a:avLst/>
          </a:prstGeom>
          <a:noFill/>
        </p:spPr>
      </p:pic>
      <p:sp>
        <p:nvSpPr>
          <p:cNvPr id="20" name="TextBox 19"/>
          <p:cNvSpPr txBox="1"/>
          <p:nvPr/>
        </p:nvSpPr>
        <p:spPr>
          <a:xfrm rot="16200000">
            <a:off x="-1946632" y="2366982"/>
            <a:ext cx="4293373" cy="830997"/>
          </a:xfrm>
          <a:prstGeom prst="rect">
            <a:avLst/>
          </a:prstGeom>
          <a:noFill/>
        </p:spPr>
        <p:txBody>
          <a:bodyPr wrap="square" rtlCol="0">
            <a:spAutoFit/>
          </a:bodyPr>
          <a:lstStyle/>
          <a:p>
            <a:r>
              <a:rPr lang="en-US" sz="4800" dirty="0">
                <a:solidFill>
                  <a:srgbClr val="CDEC34"/>
                </a:solidFill>
                <a:latin typeface="Rockwell Extra Bold" pitchFamily="18" charset="0"/>
              </a:rPr>
              <a:t>Intelligent</a:t>
            </a:r>
          </a:p>
        </p:txBody>
      </p:sp>
      <p:sp>
        <p:nvSpPr>
          <p:cNvPr id="21" name="TextBox 20"/>
          <p:cNvSpPr txBox="1"/>
          <p:nvPr/>
        </p:nvSpPr>
        <p:spPr>
          <a:xfrm>
            <a:off x="426671" y="178594"/>
            <a:ext cx="4423935" cy="1569660"/>
          </a:xfrm>
          <a:prstGeom prst="rect">
            <a:avLst/>
          </a:prstGeom>
          <a:noFill/>
        </p:spPr>
        <p:txBody>
          <a:bodyPr wrap="square" rtlCol="0">
            <a:spAutoFit/>
          </a:bodyPr>
          <a:lstStyle/>
          <a:p>
            <a:r>
              <a:rPr lang="en-US" sz="4800" dirty="0">
                <a:solidFill>
                  <a:srgbClr val="FFC000"/>
                </a:solidFill>
                <a:latin typeface="Rockwell Extra Bold" pitchFamily="18" charset="0"/>
              </a:rPr>
              <a:t>Phone </a:t>
            </a:r>
          </a:p>
          <a:p>
            <a:r>
              <a:rPr lang="en-US" sz="4800" dirty="0">
                <a:solidFill>
                  <a:srgbClr val="FFC000"/>
                </a:solidFill>
                <a:latin typeface="Rockwell Extra Bold" pitchFamily="18" charset="0"/>
              </a:rPr>
              <a:t>Dialing</a:t>
            </a:r>
          </a:p>
        </p:txBody>
      </p:sp>
      <p:sp>
        <p:nvSpPr>
          <p:cNvPr id="22" name="TextBox 21"/>
          <p:cNvSpPr txBox="1"/>
          <p:nvPr/>
        </p:nvSpPr>
        <p:spPr>
          <a:xfrm>
            <a:off x="278606" y="1530340"/>
            <a:ext cx="1676401" cy="477054"/>
          </a:xfrm>
          <a:prstGeom prst="rect">
            <a:avLst/>
          </a:prstGeom>
          <a:noFill/>
        </p:spPr>
        <p:txBody>
          <a:bodyPr wrap="square" rtlCol="0">
            <a:spAutoFit/>
          </a:bodyPr>
          <a:lstStyle/>
          <a:p>
            <a:r>
              <a:rPr lang="en-US" sz="2500" dirty="0">
                <a:solidFill>
                  <a:srgbClr val="92D050"/>
                </a:solidFill>
                <a:latin typeface="Rockwell Extra Bold" pitchFamily="18" charset="0"/>
              </a:rPr>
              <a:t>using</a:t>
            </a:r>
          </a:p>
        </p:txBody>
      </p:sp>
      <p:sp>
        <p:nvSpPr>
          <p:cNvPr id="23" name="TextBox 22"/>
          <p:cNvSpPr txBox="1"/>
          <p:nvPr/>
        </p:nvSpPr>
        <p:spPr>
          <a:xfrm>
            <a:off x="461710" y="1854994"/>
            <a:ext cx="3703096" cy="446277"/>
          </a:xfrm>
          <a:prstGeom prst="rect">
            <a:avLst/>
          </a:prstGeom>
          <a:noFill/>
        </p:spPr>
        <p:txBody>
          <a:bodyPr wrap="square" rtlCol="0">
            <a:spAutoFit/>
          </a:bodyPr>
          <a:lstStyle/>
          <a:p>
            <a:r>
              <a:rPr lang="en-US" sz="2300" dirty="0">
                <a:solidFill>
                  <a:srgbClr val="299802"/>
                </a:solidFill>
                <a:latin typeface="Rockwell Extra Bold" pitchFamily="18" charset="0"/>
              </a:rPr>
              <a:t>SSVEP-based</a:t>
            </a:r>
          </a:p>
        </p:txBody>
      </p:sp>
      <p:sp>
        <p:nvSpPr>
          <p:cNvPr id="24" name="TextBox 23"/>
          <p:cNvSpPr txBox="1"/>
          <p:nvPr/>
        </p:nvSpPr>
        <p:spPr>
          <a:xfrm rot="18704961">
            <a:off x="109448" y="2344051"/>
            <a:ext cx="2720821" cy="1323439"/>
          </a:xfrm>
          <a:prstGeom prst="rect">
            <a:avLst/>
          </a:prstGeom>
          <a:noFill/>
        </p:spPr>
        <p:txBody>
          <a:bodyPr wrap="square" rtlCol="0">
            <a:spAutoFit/>
          </a:bodyPr>
          <a:lstStyle/>
          <a:p>
            <a:r>
              <a:rPr lang="en-US" sz="8000" dirty="0">
                <a:solidFill>
                  <a:srgbClr val="064503"/>
                </a:solidFill>
                <a:latin typeface="Rockwell Extra Bold" pitchFamily="18" charset="0"/>
              </a:rPr>
              <a:t>BCI</a:t>
            </a:r>
            <a:endParaRPr lang="en-US" sz="9600" dirty="0">
              <a:solidFill>
                <a:srgbClr val="064503"/>
              </a:solidFill>
              <a:latin typeface="Rockwell Extra Bold" pitchFamily="18" charset="0"/>
            </a:endParaRPr>
          </a:p>
        </p:txBody>
      </p:sp>
      <p:sp>
        <p:nvSpPr>
          <p:cNvPr id="53" name="TextBox 52"/>
          <p:cNvSpPr txBox="1"/>
          <p:nvPr/>
        </p:nvSpPr>
        <p:spPr>
          <a:xfrm>
            <a:off x="3098006" y="19857065"/>
            <a:ext cx="7315200" cy="1231106"/>
          </a:xfrm>
          <a:prstGeom prst="rect">
            <a:avLst/>
          </a:prstGeom>
          <a:noFill/>
        </p:spPr>
        <p:txBody>
          <a:bodyPr wrap="square" rtlCol="0">
            <a:spAutoFit/>
          </a:bodyPr>
          <a:lstStyle/>
          <a:p>
            <a:r>
              <a:rPr lang="en-US" sz="4000" dirty="0" smtClean="0">
                <a:solidFill>
                  <a:schemeClr val="bg1"/>
                </a:solidFill>
                <a:latin typeface="Times New Roman" pitchFamily="18" charset="0"/>
                <a:cs typeface="Times New Roman" pitchFamily="18" charset="0"/>
              </a:rPr>
              <a:t>Sharif University of Technology</a:t>
            </a:r>
          </a:p>
          <a:p>
            <a:r>
              <a:rPr lang="en-US" sz="3400" dirty="0" smtClean="0">
                <a:solidFill>
                  <a:schemeClr val="bg1"/>
                </a:solidFill>
                <a:latin typeface="Times New Roman" pitchFamily="18" charset="0"/>
                <a:cs typeface="Times New Roman" pitchFamily="18" charset="0"/>
              </a:rPr>
              <a:t>Department of Electrical Engineering</a:t>
            </a:r>
            <a:endParaRPr lang="en-US" sz="3400" dirty="0">
              <a:solidFill>
                <a:schemeClr val="bg1"/>
              </a:solidFill>
              <a:latin typeface="Times New Roman" pitchFamily="18" charset="0"/>
              <a:cs typeface="Times New Roman" pitchFamily="18" charset="0"/>
            </a:endParaRPr>
          </a:p>
        </p:txBody>
      </p:sp>
      <p:pic>
        <p:nvPicPr>
          <p:cNvPr id="55" name="Picture 2" descr="C:\Users\Sadegh\Desktop\SSVEP\new-brain-computer-interface-confirms-belief-practice-makes-perfect.jpg"/>
          <p:cNvPicPr>
            <a:picLocks noChangeAspect="1" noChangeArrowheads="1"/>
          </p:cNvPicPr>
          <p:nvPr/>
        </p:nvPicPr>
        <p:blipFill>
          <a:blip r:embed="rId5" cstate="print"/>
          <a:srcRect/>
          <a:stretch>
            <a:fillRect/>
          </a:stretch>
        </p:blipFill>
        <p:spPr bwMode="auto">
          <a:xfrm>
            <a:off x="23367206" y="7722394"/>
            <a:ext cx="2362200" cy="1338580"/>
          </a:xfrm>
          <a:prstGeom prst="rect">
            <a:avLst/>
          </a:prstGeom>
          <a:noFill/>
        </p:spPr>
      </p:pic>
      <p:pic>
        <p:nvPicPr>
          <p:cNvPr id="1026" name="Picture 2" descr="C:\Users\Sadegh\Desktop\Poster\Untitled.png"/>
          <p:cNvPicPr>
            <a:picLocks noChangeAspect="1" noChangeArrowheads="1"/>
          </p:cNvPicPr>
          <p:nvPr/>
        </p:nvPicPr>
        <p:blipFill>
          <a:blip r:embed="rId6"/>
          <a:srcRect/>
          <a:stretch>
            <a:fillRect/>
          </a:stretch>
        </p:blipFill>
        <p:spPr bwMode="auto">
          <a:xfrm>
            <a:off x="9956006" y="9551194"/>
            <a:ext cx="3810000" cy="2381436"/>
          </a:xfrm>
          <a:prstGeom prst="rect">
            <a:avLst/>
          </a:prstGeom>
          <a:noFill/>
        </p:spPr>
      </p:pic>
      <p:sp>
        <p:nvSpPr>
          <p:cNvPr id="26" name="TextBox 25"/>
          <p:cNvSpPr txBox="1"/>
          <p:nvPr/>
        </p:nvSpPr>
        <p:spPr>
          <a:xfrm>
            <a:off x="9271222" y="4598194"/>
            <a:ext cx="5330952" cy="5478423"/>
          </a:xfrm>
          <a:prstGeom prst="rect">
            <a:avLst/>
          </a:prstGeom>
          <a:noFill/>
        </p:spPr>
        <p:txBody>
          <a:bodyPr wrap="square" rtlCol="0">
            <a:spAutoFit/>
          </a:bodyPr>
          <a:lstStyle/>
          <a:p>
            <a:pPr algn="just" rtl="1">
              <a:lnSpc>
                <a:spcPct val="150000"/>
              </a:lnSpc>
            </a:pPr>
            <a:r>
              <a:rPr lang="fa-IR" sz="4000" b="1" dirty="0" smtClean="0">
                <a:solidFill>
                  <a:srgbClr val="022803"/>
                </a:solidFill>
                <a:latin typeface="Times New Roman" pitchFamily="18" charset="0"/>
                <a:cs typeface="Nazanin" pitchFamily="2" charset="-78"/>
              </a:rPr>
              <a:t>محیط گرافیکی </a:t>
            </a:r>
          </a:p>
          <a:p>
            <a:pPr algn="just" rtl="1">
              <a:lnSpc>
                <a:spcPct val="150000"/>
              </a:lnSpc>
            </a:pPr>
            <a:endParaRPr lang="fa-IR" sz="1800" dirty="0" smtClean="0">
              <a:solidFill>
                <a:srgbClr val="022803"/>
              </a:solidFill>
              <a:latin typeface="Times New Roman" pitchFamily="18" charset="0"/>
              <a:cs typeface="Nazanin" pitchFamily="2" charset="-78"/>
            </a:endParaRPr>
          </a:p>
          <a:p>
            <a:pPr algn="just" rtl="1">
              <a:lnSpc>
                <a:spcPct val="150000"/>
              </a:lnSpc>
            </a:pPr>
            <a:r>
              <a:rPr lang="fa-IR" sz="1800" dirty="0" smtClean="0">
                <a:solidFill>
                  <a:srgbClr val="022803"/>
                </a:solidFill>
                <a:latin typeface="Times New Roman" pitchFamily="18" charset="0"/>
                <a:cs typeface="Nazanin" pitchFamily="2" charset="-78"/>
              </a:rPr>
              <a:t>محیط گرافیکی این سیستم به صورت روبه رو </a:t>
            </a:r>
            <a:r>
              <a:rPr lang="fa-IR" sz="1800" dirty="0" smtClean="0">
                <a:solidFill>
                  <a:srgbClr val="022803"/>
                </a:solidFill>
                <a:latin typeface="Times New Roman" pitchFamily="18" charset="0"/>
                <a:cs typeface="Nazanin" pitchFamily="2" charset="-78"/>
              </a:rPr>
              <a:t>می‌باشد که </a:t>
            </a:r>
            <a:r>
              <a:rPr lang="fa-IR" sz="1800" dirty="0" smtClean="0">
                <a:solidFill>
                  <a:srgbClr val="022803"/>
                </a:solidFill>
                <a:latin typeface="Times New Roman" pitchFamily="18" charset="0"/>
                <a:cs typeface="Nazanin" pitchFamily="2" charset="-78"/>
              </a:rPr>
              <a:t>در  آن به منظرو کاربرد مشخصی که دارد (برقراری تماس تلفنی به صورت ذهنی) دارای 12 عدد </a:t>
            </a:r>
            <a:r>
              <a:rPr lang="fa-IR" sz="1800" dirty="0" smtClean="0">
                <a:solidFill>
                  <a:srgbClr val="022803"/>
                </a:solidFill>
                <a:latin typeface="Times New Roman" pitchFamily="18" charset="0"/>
                <a:cs typeface="Nazanin" pitchFamily="2" charset="-78"/>
              </a:rPr>
              <a:t>دکمه </a:t>
            </a:r>
            <a:r>
              <a:rPr lang="fa-IR" sz="1800" dirty="0" smtClean="0">
                <a:solidFill>
                  <a:srgbClr val="022803"/>
                </a:solidFill>
                <a:latin typeface="Times New Roman" pitchFamily="18" charset="0"/>
                <a:cs typeface="Nazanin" pitchFamily="2" charset="-78"/>
              </a:rPr>
              <a:t>مجزا شامل اعداد 0 تا 9 و  دکمه برقراری تماس و دکمه  برگشت می باشد. </a:t>
            </a:r>
            <a:r>
              <a:rPr lang="fa-IR" sz="1800" dirty="0" smtClean="0">
                <a:solidFill>
                  <a:srgbClr val="022803"/>
                </a:solidFill>
                <a:cs typeface="Nazanin" pitchFamily="2" charset="-78"/>
              </a:rPr>
              <a:t>همان طور که گفته شد هر کدام از این </a:t>
            </a:r>
            <a:r>
              <a:rPr lang="fa-IR" sz="1800" dirty="0" smtClean="0">
                <a:solidFill>
                  <a:srgbClr val="022803"/>
                </a:solidFill>
                <a:cs typeface="Nazanin" pitchFamily="2" charset="-78"/>
              </a:rPr>
              <a:t>دکمه‌ها با </a:t>
            </a:r>
            <a:r>
              <a:rPr lang="fa-IR" sz="1800" dirty="0" smtClean="0">
                <a:solidFill>
                  <a:srgbClr val="022803"/>
                </a:solidFill>
                <a:cs typeface="Nazanin" pitchFamily="2" charset="-78"/>
              </a:rPr>
              <a:t>فرکانس مشخصی نوسان می کنند که طبیعتا این فرکانس ها با یکدیگر متفاوت می باشند. مستطیل آبی رنگی که در بالای صفحه قرار دارد ارقام انتخاب شده تا کنون را نشان </a:t>
            </a:r>
            <a:r>
              <a:rPr lang="fa-IR" sz="1800" dirty="0" smtClean="0">
                <a:solidFill>
                  <a:srgbClr val="022803"/>
                </a:solidFill>
                <a:cs typeface="Nazanin" pitchFamily="2" charset="-78"/>
              </a:rPr>
              <a:t>می‌دهد </a:t>
            </a:r>
            <a:r>
              <a:rPr lang="fa-IR" sz="1800" dirty="0" smtClean="0">
                <a:solidFill>
                  <a:srgbClr val="022803"/>
                </a:solidFill>
                <a:cs typeface="Nazanin" pitchFamily="2" charset="-78"/>
              </a:rPr>
              <a:t>تا کاربر از رقم های انتخاب شده تا کنون با خبر باشد.</a:t>
            </a:r>
          </a:p>
          <a:p>
            <a:pPr algn="just" rtl="1">
              <a:lnSpc>
                <a:spcPct val="150000"/>
              </a:lnSpc>
            </a:pPr>
            <a:endParaRPr lang="fa-IR" sz="1800" dirty="0" smtClean="0">
              <a:solidFill>
                <a:srgbClr val="022803"/>
              </a:solidFill>
              <a:latin typeface="Times New Roman" pitchFamily="18" charset="0"/>
              <a:cs typeface="Nazanin" pitchFamily="2" charset="-78"/>
            </a:endParaRPr>
          </a:p>
          <a:p>
            <a:pPr algn="just"/>
            <a:endParaRPr lang="en-US" sz="2000" dirty="0"/>
          </a:p>
        </p:txBody>
      </p:sp>
      <p:sp>
        <p:nvSpPr>
          <p:cNvPr id="31" name="TextBox 30"/>
          <p:cNvSpPr txBox="1"/>
          <p:nvPr/>
        </p:nvSpPr>
        <p:spPr>
          <a:xfrm>
            <a:off x="16203390" y="4630758"/>
            <a:ext cx="5486400" cy="7663636"/>
          </a:xfrm>
          <a:prstGeom prst="rect">
            <a:avLst/>
          </a:prstGeom>
          <a:noFill/>
        </p:spPr>
        <p:txBody>
          <a:bodyPr wrap="square" rtlCol="0">
            <a:spAutoFit/>
          </a:bodyPr>
          <a:lstStyle/>
          <a:p>
            <a:pPr algn="just" rtl="1">
              <a:lnSpc>
                <a:spcPct val="150000"/>
              </a:lnSpc>
            </a:pPr>
            <a:r>
              <a:rPr lang="fa-IR" sz="4000" b="1" dirty="0" smtClean="0">
                <a:solidFill>
                  <a:srgbClr val="022803"/>
                </a:solidFill>
                <a:latin typeface="Times New Roman" pitchFamily="18" charset="0"/>
                <a:cs typeface="Nazanin" pitchFamily="2" charset="-78"/>
              </a:rPr>
              <a:t>نمودار بلوک دیاگرام </a:t>
            </a:r>
            <a:r>
              <a:rPr lang="fa-IR" sz="4000" b="1" dirty="0" smtClean="0">
                <a:solidFill>
                  <a:srgbClr val="022803"/>
                </a:solidFill>
                <a:latin typeface="Times New Roman" pitchFamily="18" charset="0"/>
                <a:cs typeface="Nazanin" pitchFamily="2" charset="-78"/>
              </a:rPr>
              <a:t>پروژه</a:t>
            </a:r>
          </a:p>
          <a:p>
            <a:pPr algn="just" rtl="1">
              <a:lnSpc>
                <a:spcPct val="150000"/>
              </a:lnSpc>
            </a:pPr>
            <a:endParaRPr lang="fa-IR" sz="1800" dirty="0" smtClean="0">
              <a:solidFill>
                <a:srgbClr val="022803"/>
              </a:solidFill>
              <a:latin typeface="Times New Roman" pitchFamily="18" charset="0"/>
              <a:cs typeface="Nazanin" pitchFamily="2" charset="-78"/>
            </a:endParaRPr>
          </a:p>
          <a:p>
            <a:pPr algn="just" rtl="1">
              <a:lnSpc>
                <a:spcPct val="150000"/>
              </a:lnSpc>
            </a:pPr>
            <a:r>
              <a:rPr lang="fa-IR" sz="1800" dirty="0" smtClean="0">
                <a:solidFill>
                  <a:srgbClr val="022803"/>
                </a:solidFill>
                <a:latin typeface="Times New Roman" pitchFamily="18" charset="0"/>
                <a:cs typeface="Nazanin" pitchFamily="2" charset="-78"/>
              </a:rPr>
              <a:t>نمودار بلوک دیاگرام کل پروژه در زیر آورده شده است. به طور خلاصه حرکت جریان داده به این صورت است که ابتدا </a:t>
            </a:r>
            <a:r>
              <a:rPr lang="fa-IR" sz="1800" dirty="0" smtClean="0">
                <a:solidFill>
                  <a:srgbClr val="022803"/>
                </a:solidFill>
                <a:latin typeface="Times New Roman" pitchFamily="18" charset="0"/>
                <a:cs typeface="Nazanin" pitchFamily="2" charset="-78"/>
              </a:rPr>
              <a:t>سیگنال‌های مغزی </a:t>
            </a:r>
            <a:r>
              <a:rPr lang="fa-IR" sz="1800" dirty="0" smtClean="0">
                <a:solidFill>
                  <a:srgbClr val="022803"/>
                </a:solidFill>
                <a:latin typeface="Times New Roman" pitchFamily="18" charset="0"/>
                <a:cs typeface="Nazanin" pitchFamily="2" charset="-78"/>
              </a:rPr>
              <a:t>توسط الکترود هایی که بر روی کلاه ثبت داده قرار دارند ثبت شده و از طریق یک ارتباط بی سیم به سمت دستگاه گیرنده که به درگاه یو اس بی کامپیوتر متصل است فرستاده می شود. سپس این داده ها وارد </a:t>
            </a:r>
            <a:r>
              <a:rPr lang="fa-IR" sz="1800" dirty="0" smtClean="0">
                <a:solidFill>
                  <a:srgbClr val="022803"/>
                </a:solidFill>
                <a:latin typeface="Times New Roman" pitchFamily="18" charset="0"/>
                <a:cs typeface="Nazanin" pitchFamily="2" charset="-78"/>
              </a:rPr>
              <a:t>درایور ”کلاه ثبت“ </a:t>
            </a:r>
            <a:r>
              <a:rPr lang="fa-IR" sz="1800" dirty="0" smtClean="0">
                <a:solidFill>
                  <a:srgbClr val="022803"/>
                </a:solidFill>
                <a:latin typeface="Times New Roman" pitchFamily="18" charset="0"/>
                <a:cs typeface="Nazanin" pitchFamily="2" charset="-78"/>
              </a:rPr>
              <a:t>که بر روی کامپیوتر نصب شده است می شود تا فیلتر های اولیه حذف نویز اعمال شود و از آنجا وارد نرم افزار </a:t>
            </a:r>
            <a:r>
              <a:rPr lang="en-US" sz="1600" b="1" dirty="0" smtClean="0">
                <a:solidFill>
                  <a:srgbClr val="022803"/>
                </a:solidFill>
                <a:latin typeface="Times New Roman" pitchFamily="18" charset="0"/>
                <a:cs typeface="Nazanin" pitchFamily="2" charset="-78"/>
              </a:rPr>
              <a:t>BCI2000</a:t>
            </a:r>
            <a:r>
              <a:rPr lang="fa-IR" sz="1800" dirty="0" smtClean="0">
                <a:solidFill>
                  <a:srgbClr val="022803"/>
                </a:solidFill>
                <a:latin typeface="Times New Roman" pitchFamily="18" charset="0"/>
                <a:cs typeface="Nazanin" pitchFamily="2" charset="-78"/>
              </a:rPr>
              <a:t> شده و داده ها را در اختیار </a:t>
            </a:r>
            <a:r>
              <a:rPr lang="en-US" sz="1600" b="1" dirty="0" smtClean="0">
                <a:solidFill>
                  <a:srgbClr val="022803"/>
                </a:solidFill>
                <a:latin typeface="Times New Roman" pitchFamily="18" charset="0"/>
                <a:cs typeface="Nazanin" pitchFamily="2" charset="-78"/>
              </a:rPr>
              <a:t>Field Trip Buffer</a:t>
            </a:r>
            <a:r>
              <a:rPr lang="en-US" sz="1800" dirty="0" smtClean="0">
                <a:solidFill>
                  <a:srgbClr val="022803"/>
                </a:solidFill>
                <a:latin typeface="Times New Roman" pitchFamily="18" charset="0"/>
                <a:cs typeface="Nazanin" pitchFamily="2" charset="-78"/>
              </a:rPr>
              <a:t> </a:t>
            </a:r>
            <a:r>
              <a:rPr lang="fa-IR" sz="1800" dirty="0" smtClean="0">
                <a:solidFill>
                  <a:srgbClr val="022803"/>
                </a:solidFill>
                <a:latin typeface="Times New Roman" pitchFamily="18" charset="0"/>
                <a:cs typeface="Nazanin" pitchFamily="2" charset="-78"/>
              </a:rPr>
              <a:t> قرار </a:t>
            </a:r>
            <a:r>
              <a:rPr lang="fa-IR" sz="1800" dirty="0" smtClean="0">
                <a:solidFill>
                  <a:srgbClr val="022803"/>
                </a:solidFill>
                <a:latin typeface="Times New Roman" pitchFamily="18" charset="0"/>
                <a:cs typeface="Nazanin" pitchFamily="2" charset="-78"/>
              </a:rPr>
              <a:t>می‌دهد </a:t>
            </a:r>
            <a:r>
              <a:rPr lang="fa-IR" sz="1800" dirty="0" smtClean="0">
                <a:solidFill>
                  <a:srgbClr val="022803"/>
                </a:solidFill>
                <a:latin typeface="Times New Roman" pitchFamily="18" charset="0"/>
                <a:cs typeface="Nazanin" pitchFamily="2" charset="-78"/>
              </a:rPr>
              <a:t>تا این بافر با قرار دادن همزمان </a:t>
            </a:r>
            <a:r>
              <a:rPr lang="en-US" sz="1600" b="1" dirty="0" smtClean="0">
                <a:solidFill>
                  <a:srgbClr val="022803"/>
                </a:solidFill>
                <a:latin typeface="Times New Roman" pitchFamily="18" charset="0"/>
                <a:cs typeface="Nazanin" pitchFamily="2" charset="-78"/>
              </a:rPr>
              <a:t>(Online)</a:t>
            </a:r>
            <a:r>
              <a:rPr lang="fa-IR" sz="1800" dirty="0" smtClean="0">
                <a:solidFill>
                  <a:srgbClr val="022803"/>
                </a:solidFill>
                <a:latin typeface="Times New Roman" pitchFamily="18" charset="0"/>
                <a:cs typeface="Nazanin" pitchFamily="2" charset="-78"/>
              </a:rPr>
              <a:t> داده ها به نرم افزار متلب، امکان پردازش همزمان را محقق سازد.</a:t>
            </a:r>
          </a:p>
          <a:p>
            <a:pPr algn="just" rtl="1">
              <a:lnSpc>
                <a:spcPct val="150000"/>
              </a:lnSpc>
            </a:pPr>
            <a:r>
              <a:rPr lang="fa-IR" sz="1800" dirty="0" smtClean="0">
                <a:solidFill>
                  <a:srgbClr val="022803"/>
                </a:solidFill>
                <a:latin typeface="Times New Roman" pitchFamily="18" charset="0"/>
                <a:cs typeface="Nazanin" pitchFamily="2" charset="-78"/>
              </a:rPr>
              <a:t>هنگامی که تعداد رقم های انتخاب شده به عدد لازم برسد و یا این که زودتر کاربر دکمه تماس را انتخاب کند، متلب شماره تلفن و دستور مورد نظر را از طریق ارتباط بلوتوثی که با تبلت و سیستم عامل </a:t>
            </a:r>
            <a:r>
              <a:rPr lang="en-US" sz="1600" b="1" dirty="0" smtClean="0">
                <a:solidFill>
                  <a:srgbClr val="022803"/>
                </a:solidFill>
                <a:latin typeface="Times New Roman" pitchFamily="18" charset="0"/>
                <a:cs typeface="Nazanin" pitchFamily="2" charset="-78"/>
              </a:rPr>
              <a:t>Android</a:t>
            </a:r>
            <a:r>
              <a:rPr lang="fa-IR" sz="1600" dirty="0" smtClean="0">
                <a:solidFill>
                  <a:srgbClr val="022803"/>
                </a:solidFill>
                <a:latin typeface="Times New Roman" pitchFamily="18" charset="0"/>
                <a:cs typeface="Nazanin" pitchFamily="2" charset="-78"/>
              </a:rPr>
              <a:t> </a:t>
            </a:r>
            <a:r>
              <a:rPr lang="fa-IR" sz="1800" dirty="0" smtClean="0">
                <a:solidFill>
                  <a:srgbClr val="022803"/>
                </a:solidFill>
                <a:latin typeface="Times New Roman" pitchFamily="18" charset="0"/>
                <a:cs typeface="Nazanin" pitchFamily="2" charset="-78"/>
              </a:rPr>
              <a:t>دارد به سمت دستگاه می فرستد. پس از رسیدن اطلاعات به تبلت، با استفاده از برنامه ای که تحت این سیستم عامل نوشته شده است، تماس تلفنی برقرار می شود.</a:t>
            </a:r>
            <a:endParaRPr lang="en-US" sz="1800" dirty="0" smtClean="0">
              <a:solidFill>
                <a:srgbClr val="022803"/>
              </a:solidFill>
              <a:cs typeface="Nazanin" pitchFamily="2" charset="-78"/>
            </a:endParaRPr>
          </a:p>
          <a:p>
            <a:pPr algn="just" rtl="1">
              <a:lnSpc>
                <a:spcPct val="150000"/>
              </a:lnSpc>
            </a:pPr>
            <a:endParaRPr lang="fa-IR" sz="1800" dirty="0" smtClean="0">
              <a:solidFill>
                <a:srgbClr val="022803"/>
              </a:solidFill>
              <a:latin typeface="Times New Roman" pitchFamily="18" charset="0"/>
              <a:cs typeface="Nazanin" pitchFamily="2" charset="-78"/>
            </a:endParaRPr>
          </a:p>
        </p:txBody>
      </p:sp>
      <p:pic>
        <p:nvPicPr>
          <p:cNvPr id="1029" name="Picture 5" descr="C:\Users\Sadegh\Desktop\SSVEP-presentation\P2_3_pics\1.png"/>
          <p:cNvPicPr>
            <a:picLocks noChangeAspect="1" noChangeArrowheads="1"/>
          </p:cNvPicPr>
          <p:nvPr/>
        </p:nvPicPr>
        <p:blipFill>
          <a:blip r:embed="rId7"/>
          <a:srcRect/>
          <a:stretch>
            <a:fillRect/>
          </a:stretch>
        </p:blipFill>
        <p:spPr bwMode="auto">
          <a:xfrm>
            <a:off x="24205406" y="13113351"/>
            <a:ext cx="3843036" cy="2238524"/>
          </a:xfrm>
          <a:prstGeom prst="rect">
            <a:avLst/>
          </a:prstGeom>
          <a:noFill/>
        </p:spPr>
      </p:pic>
      <p:grpSp>
        <p:nvGrpSpPr>
          <p:cNvPr id="36" name="Group 35"/>
          <p:cNvGrpSpPr/>
          <p:nvPr/>
        </p:nvGrpSpPr>
        <p:grpSpPr>
          <a:xfrm>
            <a:off x="2031206" y="7550944"/>
            <a:ext cx="5638800" cy="3295650"/>
            <a:chOff x="659606" y="12751594"/>
            <a:chExt cx="6334125" cy="4057650"/>
          </a:xfrm>
        </p:grpSpPr>
        <p:pic>
          <p:nvPicPr>
            <p:cNvPr id="1030" name="Picture 6" descr="C:\Users\Sadegh\Desktop\SSVEP-presentation\P2_3_pics\5.png"/>
            <p:cNvPicPr>
              <a:picLocks noChangeAspect="1" noChangeArrowheads="1"/>
            </p:cNvPicPr>
            <p:nvPr/>
          </p:nvPicPr>
          <p:blipFill>
            <a:blip r:embed="rId8"/>
            <a:srcRect/>
            <a:stretch>
              <a:fillRect/>
            </a:stretch>
          </p:blipFill>
          <p:spPr bwMode="auto">
            <a:xfrm>
              <a:off x="659606" y="12751594"/>
              <a:ext cx="6334125" cy="3219450"/>
            </a:xfrm>
            <a:prstGeom prst="rect">
              <a:avLst/>
            </a:prstGeom>
            <a:noFill/>
          </p:spPr>
        </p:pic>
        <p:pic>
          <p:nvPicPr>
            <p:cNvPr id="1028" name="Picture 4" descr="C:\Users\Sadegh\Desktop\SSVEP-presentation\P2_3_pics\6.png"/>
            <p:cNvPicPr>
              <a:picLocks noChangeAspect="1" noChangeArrowheads="1"/>
            </p:cNvPicPr>
            <p:nvPr/>
          </p:nvPicPr>
          <p:blipFill>
            <a:blip r:embed="rId9"/>
            <a:srcRect/>
            <a:stretch>
              <a:fillRect/>
            </a:stretch>
          </p:blipFill>
          <p:spPr bwMode="auto">
            <a:xfrm>
              <a:off x="1193006" y="14732794"/>
              <a:ext cx="3458358" cy="2076450"/>
            </a:xfrm>
            <a:prstGeom prst="rect">
              <a:avLst/>
            </a:prstGeom>
            <a:noFill/>
          </p:spPr>
        </p:pic>
      </p:grpSp>
      <p:sp>
        <p:nvSpPr>
          <p:cNvPr id="28" name="TextBox 27"/>
          <p:cNvSpPr txBox="1"/>
          <p:nvPr/>
        </p:nvSpPr>
        <p:spPr>
          <a:xfrm>
            <a:off x="2107406" y="4674394"/>
            <a:ext cx="5486400" cy="2585323"/>
          </a:xfrm>
          <a:prstGeom prst="rect">
            <a:avLst/>
          </a:prstGeom>
          <a:noFill/>
        </p:spPr>
        <p:txBody>
          <a:bodyPr wrap="square" rtlCol="0">
            <a:spAutoFit/>
          </a:bodyPr>
          <a:lstStyle/>
          <a:p>
            <a:pPr algn="just" rtl="1">
              <a:lnSpc>
                <a:spcPct val="150000"/>
              </a:lnSpc>
            </a:pPr>
            <a:r>
              <a:rPr lang="fa-IR" sz="5400" dirty="0" smtClean="0">
                <a:solidFill>
                  <a:srgbClr val="022803"/>
                </a:solidFill>
                <a:cs typeface="Nazanin" pitchFamily="2" charset="-78"/>
              </a:rPr>
              <a:t>نتایج</a:t>
            </a:r>
          </a:p>
          <a:p>
            <a:pPr algn="just" rtl="1">
              <a:lnSpc>
                <a:spcPct val="150000"/>
              </a:lnSpc>
            </a:pPr>
            <a:r>
              <a:rPr lang="fa-IR" sz="1800" dirty="0" smtClean="0">
                <a:solidFill>
                  <a:srgbClr val="022803"/>
                </a:solidFill>
                <a:latin typeface="Times New Roman" pitchFamily="18" charset="0"/>
                <a:cs typeface="Nazanin" pitchFamily="2" charset="-78"/>
              </a:rPr>
              <a:t>جدول و نمودار زیر دقت نتایج حاصل را بر حسب مقدار تشولد متغیر در نظر گرفته شده نشان </a:t>
            </a:r>
            <a:r>
              <a:rPr lang="fa-IR" sz="1800" dirty="0" smtClean="0">
                <a:solidFill>
                  <a:srgbClr val="022803"/>
                </a:solidFill>
                <a:latin typeface="Times New Roman" pitchFamily="18" charset="0"/>
                <a:cs typeface="Nazanin" pitchFamily="2" charset="-78"/>
              </a:rPr>
              <a:t>می‌دهد. </a:t>
            </a:r>
            <a:r>
              <a:rPr lang="fa-IR" sz="1800" dirty="0" smtClean="0">
                <a:solidFill>
                  <a:srgbClr val="022803"/>
                </a:solidFill>
                <a:latin typeface="Times New Roman" pitchFamily="18" charset="0"/>
                <a:cs typeface="Nazanin" pitchFamily="2" charset="-78"/>
              </a:rPr>
              <a:t>نمودار دوم نیز توزیع طول پنجره های زمانی انتخاب شده توسط برنامه برای انجام طبقه بندی را نشان </a:t>
            </a:r>
            <a:r>
              <a:rPr lang="fa-IR" sz="1800" dirty="0" smtClean="0">
                <a:solidFill>
                  <a:srgbClr val="022803"/>
                </a:solidFill>
                <a:latin typeface="Times New Roman" pitchFamily="18" charset="0"/>
                <a:cs typeface="Nazanin" pitchFamily="2" charset="-78"/>
              </a:rPr>
              <a:t>می‌دهد.</a:t>
            </a:r>
            <a:endParaRPr lang="fa-IR" sz="1800" dirty="0" smtClean="0">
              <a:solidFill>
                <a:srgbClr val="022803"/>
              </a:solidFill>
              <a:latin typeface="Times New Roman" pitchFamily="18" charset="0"/>
              <a:cs typeface="Nazanin" pitchFamily="2" charset="-78"/>
            </a:endParaRPr>
          </a:p>
        </p:txBody>
      </p:sp>
      <p:sp>
        <p:nvSpPr>
          <p:cNvPr id="37" name="TextBox 36"/>
          <p:cNvSpPr txBox="1"/>
          <p:nvPr/>
        </p:nvSpPr>
        <p:spPr>
          <a:xfrm>
            <a:off x="2107406" y="15904607"/>
            <a:ext cx="5486400" cy="3647152"/>
          </a:xfrm>
          <a:prstGeom prst="rect">
            <a:avLst/>
          </a:prstGeom>
          <a:noFill/>
        </p:spPr>
        <p:txBody>
          <a:bodyPr wrap="square" rtlCol="0">
            <a:spAutoFit/>
          </a:bodyPr>
          <a:lstStyle/>
          <a:p>
            <a:pPr algn="just" rtl="1">
              <a:lnSpc>
                <a:spcPct val="150000"/>
              </a:lnSpc>
            </a:pPr>
            <a:r>
              <a:rPr lang="fa-IR" sz="4000" dirty="0" smtClean="0">
                <a:solidFill>
                  <a:srgbClr val="022803"/>
                </a:solidFill>
                <a:cs typeface="Nazanin" pitchFamily="2" charset="-78"/>
              </a:rPr>
              <a:t>مراجع و </a:t>
            </a:r>
            <a:r>
              <a:rPr lang="fa-IR" sz="4000" dirty="0" smtClean="0">
                <a:solidFill>
                  <a:srgbClr val="022803"/>
                </a:solidFill>
                <a:cs typeface="Nazanin" pitchFamily="2" charset="-78"/>
              </a:rPr>
              <a:t>منابع</a:t>
            </a:r>
            <a:endParaRPr lang="fa-IR" sz="4000" dirty="0" smtClean="0">
              <a:solidFill>
                <a:srgbClr val="022803"/>
              </a:solidFill>
              <a:cs typeface="Nazanin" pitchFamily="2" charset="-78"/>
            </a:endParaRPr>
          </a:p>
          <a:p>
            <a:pPr algn="just">
              <a:lnSpc>
                <a:spcPct val="150000"/>
              </a:lnSpc>
            </a:pPr>
            <a:endParaRPr lang="fa-IR" sz="1400" dirty="0" smtClean="0">
              <a:solidFill>
                <a:srgbClr val="022803"/>
              </a:solidFill>
              <a:latin typeface="Times New Roman" pitchFamily="18" charset="0"/>
              <a:cs typeface="Times New Roman" pitchFamily="18" charset="0"/>
            </a:endParaRPr>
          </a:p>
          <a:p>
            <a:pPr algn="just">
              <a:lnSpc>
                <a:spcPct val="150000"/>
              </a:lnSpc>
            </a:pPr>
            <a:r>
              <a:rPr lang="en-US" sz="1400" dirty="0" smtClean="0">
                <a:solidFill>
                  <a:srgbClr val="022803"/>
                </a:solidFill>
                <a:latin typeface="Times New Roman" pitchFamily="18" charset="0"/>
                <a:cs typeface="Times New Roman" pitchFamily="18" charset="0"/>
              </a:rPr>
              <a:t>[</a:t>
            </a:r>
            <a:r>
              <a:rPr lang="en-US" sz="1400" dirty="0" smtClean="0">
                <a:solidFill>
                  <a:srgbClr val="022803"/>
                </a:solidFill>
                <a:latin typeface="Times New Roman" pitchFamily="18" charset="0"/>
                <a:cs typeface="Times New Roman" pitchFamily="18" charset="0"/>
              </a:rPr>
              <a:t>1] </a:t>
            </a:r>
            <a:r>
              <a:rPr lang="en-US" sz="1400" b="1" dirty="0" smtClean="0">
                <a:latin typeface="Times New Roman" pitchFamily="18" charset="0"/>
                <a:cs typeface="Times New Roman" pitchFamily="18" charset="0"/>
              </a:rPr>
              <a:t>Towards an SSVEP Based BCI With High ITR</a:t>
            </a:r>
            <a:r>
              <a:rPr lang="en-US" sz="1400" dirty="0" smtClean="0">
                <a:latin typeface="Times New Roman" pitchFamily="18" charset="0"/>
                <a:cs typeface="Times New Roman" pitchFamily="18" charset="0"/>
              </a:rPr>
              <a:t>, Ivan </a:t>
            </a:r>
            <a:r>
              <a:rPr lang="en-US" sz="1400" dirty="0" err="1" smtClean="0">
                <a:latin typeface="Times New Roman" pitchFamily="18" charset="0"/>
                <a:cs typeface="Times New Roman" pitchFamily="18" charset="0"/>
              </a:rPr>
              <a:t>Volosyak</a:t>
            </a:r>
            <a:r>
              <a:rPr lang="en-US" sz="1400" dirty="0" smtClean="0">
                <a:latin typeface="Times New Roman" pitchFamily="18" charset="0"/>
                <a:cs typeface="Times New Roman" pitchFamily="18" charset="0"/>
              </a:rPr>
              <a:t>, Diana </a:t>
            </a:r>
            <a:r>
              <a:rPr lang="en-US" sz="1400" dirty="0" err="1" smtClean="0">
                <a:latin typeface="Times New Roman" pitchFamily="18" charset="0"/>
                <a:cs typeface="Times New Roman" pitchFamily="18" charset="0"/>
              </a:rPr>
              <a:t>Valbuena</a:t>
            </a:r>
            <a:r>
              <a:rPr lang="en-US" sz="1400" dirty="0" smtClean="0">
                <a:latin typeface="Times New Roman" pitchFamily="18" charset="0"/>
                <a:cs typeface="Times New Roman" pitchFamily="18" charset="0"/>
              </a:rPr>
              <a:t>, Thorsten </a:t>
            </a:r>
            <a:r>
              <a:rPr lang="en-US" sz="1400" dirty="0" err="1" smtClean="0">
                <a:latin typeface="Times New Roman" pitchFamily="18" charset="0"/>
                <a:cs typeface="Times New Roman" pitchFamily="18" charset="0"/>
              </a:rPr>
              <a:t>L¨uth</a:t>
            </a:r>
            <a:r>
              <a:rPr lang="en-US" sz="1400" dirty="0" smtClean="0">
                <a:latin typeface="Times New Roman" pitchFamily="18" charset="0"/>
                <a:cs typeface="Times New Roman" pitchFamily="18" charset="0"/>
              </a:rPr>
              <a:t>, and Axel </a:t>
            </a:r>
            <a:r>
              <a:rPr lang="en-US" sz="1400" dirty="0" err="1" smtClean="0">
                <a:latin typeface="Times New Roman" pitchFamily="18" charset="0"/>
                <a:cs typeface="Times New Roman" pitchFamily="18" charset="0"/>
              </a:rPr>
              <a:t>Gr¨aser</a:t>
            </a:r>
            <a:endParaRPr lang="en-US" sz="1400" dirty="0" smtClean="0">
              <a:latin typeface="Times New Roman" pitchFamily="18" charset="0"/>
              <a:cs typeface="Times New Roman" pitchFamily="18" charset="0"/>
            </a:endParaRPr>
          </a:p>
          <a:p>
            <a:pPr algn="just">
              <a:lnSpc>
                <a:spcPct val="150000"/>
              </a:lnSpc>
            </a:pPr>
            <a:r>
              <a:rPr lang="en-US" sz="1400" dirty="0" smtClean="0">
                <a:solidFill>
                  <a:srgbClr val="022803"/>
                </a:solidFill>
                <a:latin typeface="Times New Roman" pitchFamily="18" charset="0"/>
                <a:cs typeface="Times New Roman" pitchFamily="18" charset="0"/>
              </a:rPr>
              <a:t>[2] </a:t>
            </a:r>
            <a:r>
              <a:rPr lang="en-US" sz="1400" b="1" dirty="0" smtClean="0">
                <a:latin typeface="Times New Roman" pitchFamily="18" charset="0"/>
                <a:cs typeface="Times New Roman" pitchFamily="18" charset="0"/>
              </a:rPr>
              <a:t>A cell-phone-based brain–computer interface for communication in daily life </a:t>
            </a:r>
            <a:r>
              <a:rPr lang="en-US" sz="1400" dirty="0" smtClean="0">
                <a:latin typeface="Times New Roman" pitchFamily="18" charset="0"/>
                <a:cs typeface="Times New Roman" pitchFamily="18" charset="0"/>
              </a:rPr>
              <a:t>Yu-Te Wang1, </a:t>
            </a:r>
            <a:r>
              <a:rPr lang="en-US" sz="1400" dirty="0" err="1" smtClean="0">
                <a:latin typeface="Times New Roman" pitchFamily="18" charset="0"/>
                <a:cs typeface="Times New Roman" pitchFamily="18" charset="0"/>
              </a:rPr>
              <a:t>Yijun</a:t>
            </a:r>
            <a:r>
              <a:rPr lang="en-US" sz="1400" dirty="0" smtClean="0">
                <a:latin typeface="Times New Roman" pitchFamily="18" charset="0"/>
                <a:cs typeface="Times New Roman" pitchFamily="18" charset="0"/>
              </a:rPr>
              <a:t> Wang1 and </a:t>
            </a:r>
            <a:r>
              <a:rPr lang="en-US" sz="1400" dirty="0" err="1" smtClean="0">
                <a:latin typeface="Times New Roman" pitchFamily="18" charset="0"/>
                <a:cs typeface="Times New Roman" pitchFamily="18" charset="0"/>
              </a:rPr>
              <a:t>Tzyy</a:t>
            </a:r>
            <a:r>
              <a:rPr lang="en-US" sz="1400" dirty="0" smtClean="0">
                <a:latin typeface="Times New Roman" pitchFamily="18" charset="0"/>
                <a:cs typeface="Times New Roman" pitchFamily="18" charset="0"/>
              </a:rPr>
              <a:t>-Ping Jung Swartz Center for Computational Neuroscience, Institute for Neural Computational, University of California, San Diego, La Jolla, CA, USA</a:t>
            </a:r>
          </a:p>
          <a:p>
            <a:pPr algn="just">
              <a:lnSpc>
                <a:spcPct val="150000"/>
              </a:lnSpc>
            </a:pPr>
            <a:endParaRPr lang="fa-IR" sz="1600" dirty="0" smtClean="0">
              <a:solidFill>
                <a:srgbClr val="022803"/>
              </a:solidFill>
              <a:latin typeface="Times New Roman" pitchFamily="18" charset="0"/>
              <a:cs typeface="Times New Roman" pitchFamily="18" charset="0"/>
            </a:endParaRPr>
          </a:p>
        </p:txBody>
      </p:sp>
      <p:sp>
        <p:nvSpPr>
          <p:cNvPr id="39" name="TextBox 38"/>
          <p:cNvSpPr txBox="1"/>
          <p:nvPr/>
        </p:nvSpPr>
        <p:spPr>
          <a:xfrm>
            <a:off x="2107406" y="10998994"/>
            <a:ext cx="5486400" cy="4847481"/>
          </a:xfrm>
          <a:prstGeom prst="rect">
            <a:avLst/>
          </a:prstGeom>
          <a:noFill/>
        </p:spPr>
        <p:txBody>
          <a:bodyPr wrap="square" rtlCol="0">
            <a:spAutoFit/>
          </a:bodyPr>
          <a:lstStyle/>
          <a:p>
            <a:pPr algn="just" rtl="1">
              <a:lnSpc>
                <a:spcPct val="150000"/>
              </a:lnSpc>
            </a:pPr>
            <a:r>
              <a:rPr lang="fa-IR" sz="4400" dirty="0" smtClean="0">
                <a:solidFill>
                  <a:srgbClr val="022803"/>
                </a:solidFill>
                <a:cs typeface="Nazanin" pitchFamily="2" charset="-78"/>
              </a:rPr>
              <a:t>نتیجه گیری</a:t>
            </a:r>
          </a:p>
          <a:p>
            <a:pPr algn="just" rtl="1">
              <a:lnSpc>
                <a:spcPct val="150000"/>
              </a:lnSpc>
            </a:pPr>
            <a:r>
              <a:rPr lang="fa-IR" sz="1800" dirty="0" smtClean="0">
                <a:solidFill>
                  <a:srgbClr val="022803"/>
                </a:solidFill>
                <a:latin typeface="Times New Roman" pitchFamily="18" charset="0"/>
                <a:cs typeface="Nazanin" pitchFamily="2" charset="-78"/>
              </a:rPr>
              <a:t>سیستم های رابط مغز-رایانه در کاربردهای بسیار زیادی می توانند مورد استفاده قرار بگیرند. استفاده توسط افراد ناتوانی که بدلیل شرایط جسمی خاص نمی توانند در مواقع ضروری اقدام به برقراری تماس کرده و بروز هر نوع مشکلی را اطلاع دهند تا در اسرع وقت به آنها کمک شود. کاربرد دیگر </a:t>
            </a:r>
            <a:r>
              <a:rPr lang="fa-IR" sz="1800" dirty="0" smtClean="0">
                <a:solidFill>
                  <a:srgbClr val="022803"/>
                </a:solidFill>
                <a:latin typeface="Times New Roman" pitchFamily="18" charset="0"/>
                <a:cs typeface="Nazanin" pitchFamily="2" charset="-78"/>
              </a:rPr>
              <a:t>می‌تواند شامل </a:t>
            </a:r>
            <a:r>
              <a:rPr lang="fa-IR" sz="1800" dirty="0" smtClean="0">
                <a:solidFill>
                  <a:srgbClr val="022803"/>
                </a:solidFill>
                <a:latin typeface="Times New Roman" pitchFamily="18" charset="0"/>
                <a:cs typeface="Nazanin" pitchFamily="2" charset="-78"/>
              </a:rPr>
              <a:t>زمانهایی باشد که به هر دلیلی شخص در آن لحظه تنها </a:t>
            </a:r>
            <a:r>
              <a:rPr lang="fa-IR" sz="1800" dirty="0" smtClean="0">
                <a:solidFill>
                  <a:srgbClr val="022803"/>
                </a:solidFill>
                <a:latin typeface="Times New Roman" pitchFamily="18" charset="0"/>
                <a:cs typeface="Nazanin" pitchFamily="2" charset="-78"/>
              </a:rPr>
              <a:t>می‌تواند از </a:t>
            </a:r>
            <a:r>
              <a:rPr lang="fa-IR" sz="1800" dirty="0" smtClean="0">
                <a:solidFill>
                  <a:srgbClr val="022803"/>
                </a:solidFill>
                <a:latin typeface="Times New Roman" pitchFamily="18" charset="0"/>
                <a:cs typeface="Nazanin" pitchFamily="2" charset="-78"/>
              </a:rPr>
              <a:t>نگاه کردن </a:t>
            </a:r>
            <a:r>
              <a:rPr lang="fa-IR" sz="1800" dirty="0" smtClean="0">
                <a:solidFill>
                  <a:srgbClr val="022803"/>
                </a:solidFill>
                <a:latin typeface="Times New Roman" pitchFamily="18" charset="0"/>
                <a:cs typeface="Nazanin" pitchFamily="2" charset="-78"/>
              </a:rPr>
              <a:t>به‌دنبال انجام </a:t>
            </a:r>
            <a:r>
              <a:rPr lang="fa-IR" sz="1800" dirty="0" smtClean="0">
                <a:solidFill>
                  <a:srgbClr val="022803"/>
                </a:solidFill>
                <a:latin typeface="Times New Roman" pitchFamily="18" charset="0"/>
                <a:cs typeface="Nazanin" pitchFamily="2" charset="-78"/>
              </a:rPr>
              <a:t>یک فعالیت خاص باشد. چنانچه در این پروژه نشان داده شد، با کوتاه بودن زمان پردازش و استفاده آسان از این سیستم، در آینده نزدیک این سیستم </a:t>
            </a:r>
            <a:r>
              <a:rPr lang="fa-IR" sz="1800" dirty="0" smtClean="0">
                <a:solidFill>
                  <a:srgbClr val="022803"/>
                </a:solidFill>
                <a:latin typeface="Times New Roman" pitchFamily="18" charset="0"/>
                <a:cs typeface="Nazanin" pitchFamily="2" charset="-78"/>
              </a:rPr>
              <a:t>می‌تواند به </a:t>
            </a:r>
            <a:r>
              <a:rPr lang="fa-IR" sz="1800" dirty="0" smtClean="0">
                <a:solidFill>
                  <a:srgbClr val="022803"/>
                </a:solidFill>
                <a:latin typeface="Times New Roman" pitchFamily="18" charset="0"/>
                <a:cs typeface="Nazanin" pitchFamily="2" charset="-78"/>
              </a:rPr>
              <a:t>صورت تجاری تولید و مورد استفاده قرار گیرد.</a:t>
            </a:r>
          </a:p>
        </p:txBody>
      </p:sp>
      <p:pic>
        <p:nvPicPr>
          <p:cNvPr id="2" name="Picture 9" descr="C:\Users\Sadegh\Desktop\SUT_logo.png"/>
          <p:cNvPicPr>
            <a:picLocks noChangeAspect="1" noChangeArrowheads="1"/>
          </p:cNvPicPr>
          <p:nvPr/>
        </p:nvPicPr>
        <p:blipFill>
          <a:blip r:embed="rId10" cstate="print"/>
          <a:srcRect/>
          <a:stretch>
            <a:fillRect/>
          </a:stretch>
        </p:blipFill>
        <p:spPr bwMode="auto">
          <a:xfrm>
            <a:off x="1726406" y="19838194"/>
            <a:ext cx="1295400" cy="1292294"/>
          </a:xfrm>
          <a:prstGeom prst="rect">
            <a:avLst/>
          </a:prstGeom>
          <a:noFill/>
        </p:spPr>
      </p:pic>
      <p:sp>
        <p:nvSpPr>
          <p:cNvPr id="32" name="Diagonal Stripe 31"/>
          <p:cNvSpPr/>
          <p:nvPr/>
        </p:nvSpPr>
        <p:spPr>
          <a:xfrm>
            <a:off x="28803599" y="2388394"/>
            <a:ext cx="1574007" cy="1600200"/>
          </a:xfrm>
          <a:prstGeom prst="diagStripe">
            <a:avLst>
              <a:gd name="adj" fmla="val 66327"/>
            </a:avLst>
          </a:prstGeom>
          <a:solidFill>
            <a:srgbClr val="02280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929</Words>
  <Application>Microsoft Office PowerPoint</Application>
  <PresentationFormat>Custom</PresentationFormat>
  <Paragraphs>46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Sadegh</dc:creator>
  <cp:lastModifiedBy>Sadegh</cp:lastModifiedBy>
  <cp:revision>6</cp:revision>
  <dcterms:created xsi:type="dcterms:W3CDTF">2014-06-22T12:21:15Z</dcterms:created>
  <dcterms:modified xsi:type="dcterms:W3CDTF">2014-06-24T14:11:15Z</dcterms:modified>
</cp:coreProperties>
</file>